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2c45b0943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2c45b0943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your first lab you will be learning to control the actuators we will be using. In today mini-lecture I will aim to introduce you to two concepts: </a:t>
            </a:r>
            <a:br>
              <a:rPr lang="en">
                <a:solidFill>
                  <a:schemeClr val="dk1"/>
                </a:solidFill>
              </a:rPr>
            </a:br>
            <a:r>
              <a:rPr lang="en">
                <a:solidFill>
                  <a:schemeClr val="dk1"/>
                </a:solidFill>
              </a:rPr>
              <a:t>1) How these actuators work</a:t>
            </a:r>
            <a:br>
              <a:rPr lang="en">
                <a:solidFill>
                  <a:schemeClr val="dk1"/>
                </a:solidFill>
              </a:rPr>
            </a:br>
            <a:r>
              <a:rPr lang="en">
                <a:solidFill>
                  <a:schemeClr val="dk1"/>
                </a:solidFill>
              </a:rPr>
              <a:t>2) The basic algorithms we will use when operating them </a:t>
            </a:r>
            <a:br>
              <a:rPr lang="en">
                <a:solidFill>
                  <a:schemeClr val="dk1"/>
                </a:solidFill>
              </a:rPr>
            </a:br>
            <a:br>
              <a:rPr lang="en">
                <a:solidFill>
                  <a:schemeClr val="dk1"/>
                </a:solidFill>
              </a:rPr>
            </a:b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c45b0943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c45b09435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c45b09435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c45b09435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c45b09435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c45b09435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 electromagnet is </a:t>
            </a:r>
            <a:r>
              <a:rPr lang="en"/>
              <a:t>directly</a:t>
            </a:r>
            <a:r>
              <a:rPr lang="en"/>
              <a:t> under the outer magnet it will not produce any force to the </a:t>
            </a:r>
            <a:r>
              <a:rPr lang="en"/>
              <a:t>left</a:t>
            </a:r>
            <a:r>
              <a:rPr lang="en"/>
              <a:t> or right. All of its force will be </a:t>
            </a:r>
            <a:r>
              <a:rPr lang="en"/>
              <a:t>pushing</a:t>
            </a:r>
            <a:r>
              <a:rPr lang="en"/>
              <a:t> outward or inward, and as a result we will end up generating heat with but not rotational force.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c45b09435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2c45b09435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c45b09435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c45b09435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magnet shifts a bit we can now </a:t>
            </a:r>
            <a:r>
              <a:rPr lang="en"/>
              <a:t>start</a:t>
            </a:r>
            <a:r>
              <a:rPr lang="en"/>
              <a:t> to adjust the polarity of the magnet that was turned off, since it can now help repel the </a:t>
            </a:r>
            <a:r>
              <a:rPr lang="en"/>
              <a:t>permanent magnet and drive the outer right leftward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c45b09435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c45b09435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Eventually the </a:t>
            </a:r>
            <a:r>
              <a:rPr lang="en"/>
              <a:t>permanent</a:t>
            </a:r>
            <a:r>
              <a:rPr lang="en"/>
              <a:t> magnet is not on top of the magner that was attracting it, and as </a:t>
            </a:r>
            <a:r>
              <a:rPr lang="en"/>
              <a:t>before</a:t>
            </a:r>
            <a:r>
              <a:rPr lang="en"/>
              <a:t> we will need to turn the magent off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5c02752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85c02752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Eventually the permanent magnet is not on top of the magner that was attracting it, and as before we will need to turn the magent off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c45b09435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2c45b09435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03e7549c3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03e7549c3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motor is technically just the part of the bottom.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2c45b09435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2c45b09435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c45b09435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c45b09435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471132c9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471132c9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2c45b09435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2c45b09435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H Bridge provides a method for doing this using four transistors. So we have a way to make the motor work, we would just need to connect each coil of wire to an H Bridge and we could get going. This would results in a large count of transistors (4* total_electro_</a:t>
            </a:r>
            <a:r>
              <a:rPr lang="en"/>
              <a:t>magnets). We can do better. </a:t>
            </a:r>
            <a:br>
              <a:rPr lang="en"/>
            </a:br>
            <a:br>
              <a:rPr lang="en"/>
            </a:br>
            <a:r>
              <a:rPr lang="en"/>
              <a:t>The primary drawback to this </a:t>
            </a:r>
            <a:r>
              <a:rPr lang="en"/>
              <a:t>approach</a:t>
            </a:r>
            <a:r>
              <a:rPr lang="en"/>
              <a:t> is that </a:t>
            </a:r>
            <a:r>
              <a:rPr lang="en"/>
              <a:t>transistors are actually quite expensive. Especially transistors that can handle large current loads. </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03e7549c3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03e7549c3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H Bridge provides a method for doing this using four transistors. So we have a way to make the motor work, we would just need to connect each coil of wire to an H Bridge and we could get going. This would results in a large count of transistors (4* total_electro_magnets). We can do better. </a:t>
            </a:r>
            <a:br>
              <a:rPr lang="en"/>
            </a:br>
            <a:br>
              <a:rPr lang="en"/>
            </a:br>
            <a:r>
              <a:rPr lang="en"/>
              <a:t>The primary drawback to this approach is that transistors are actually quite expensive. Especially transistors that can handle large current loads.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03e7549c3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03e7549c3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2c45b09435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2c45b09435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 grouping the magnets together we could control all the </a:t>
            </a:r>
            <a:r>
              <a:rPr lang="en"/>
              <a:t>magnets</a:t>
            </a:r>
            <a:r>
              <a:rPr lang="en"/>
              <a:t> in a </a:t>
            </a:r>
            <a:r>
              <a:rPr lang="en"/>
              <a:t>group</a:t>
            </a:r>
            <a:r>
              <a:rPr lang="en"/>
              <a:t> at the same time. This is substantial and gets us down to only needing three H Bridges total! One for reach group of magnets.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c45b09435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2c45b09435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aren’t done yet! There is one more clever trick. If we commit to this added requirement, which turns out to be reasonable, we can also reduce the total wiring, by passing current through longer loops.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2c45b09435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2c45b09435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Three phase motors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 order to keep a constant pull on the outer ring the magnets will need to adjust their polarity as the magnets in the outer ring move. </a:t>
            </a:r>
            <a:br>
              <a:rPr lang="en" sz="1400">
                <a:solidFill>
                  <a:schemeClr val="dk1"/>
                </a:solidFill>
              </a:rPr>
            </a:br>
            <a:br>
              <a:rPr lang="en" sz="1400">
                <a:solidFill>
                  <a:schemeClr val="dk1"/>
                </a:solidFill>
              </a:rPr>
            </a:br>
            <a:r>
              <a:rPr lang="en" sz="1400">
                <a:solidFill>
                  <a:schemeClr val="dk1"/>
                </a:solidFill>
              </a:rPr>
              <a:t>If we look at any individual electromagnet it will need to adjust its polarity  from being oriented north to south as the outer rotor turns. As a reminder, we can adjust the strength of the magnetic field by passing less current through the wire, but if we want the field to reverse orientation we will need pass current through the coil in the opposite direction.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This can be achieved using transistors where we close and open circuits that let energy flow through one direction v the other.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 theory we could have a separate set of transistors for every single electromagnet, but this gets expensive in practice so ideally we could group them together somehow. To do this we can leverage the idea that there is a periodicity in how the magnets are polarized. Specifically they tend to be offset from each other. So when one magnet is north the adjacent magnet is going to be either South or off. In this way we can group the magnets into three groups. </a:t>
            </a:r>
            <a:br>
              <a:rPr lang="en" sz="1400">
                <a:solidFill>
                  <a:schemeClr val="dk1"/>
                </a:solidFill>
              </a:rPr>
            </a:br>
            <a:br>
              <a:rPr lang="en" sz="1400">
                <a:solidFill>
                  <a:schemeClr val="dk1"/>
                </a:solidFill>
              </a:rPr>
            </a:br>
            <a:r>
              <a:rPr lang="en" sz="1400">
                <a:solidFill>
                  <a:schemeClr val="dk1"/>
                </a:solidFill>
              </a:rPr>
              <a:t>In this case each group would require four transistors to handle be able to fully reverse the flow of power, which would be a total of 12 transistors. There turns out to be a clever way to do this with only six transistors. </a:t>
            </a:r>
            <a:endParaRPr sz="1400">
              <a:solidFill>
                <a:schemeClr val="dk1"/>
              </a:solidFill>
            </a:endParaRPr>
          </a:p>
          <a:p>
            <a:pPr indent="0" lvl="0" marL="0" rtl="0" algn="l">
              <a:spcBef>
                <a:spcPts val="0"/>
              </a:spcBef>
              <a:spcAft>
                <a:spcPts val="0"/>
              </a:spcAft>
              <a:buClr>
                <a:schemeClr val="dk1"/>
              </a:buClr>
              <a:buSzPts val="1100"/>
              <a:buFont typeface="Arial"/>
              <a:buNone/>
            </a:pPr>
            <a:br>
              <a:rPr lang="en" sz="1400">
                <a:solidFill>
                  <a:schemeClr val="dk1"/>
                </a:solidFill>
              </a:rPr>
            </a:br>
            <a:br>
              <a:rPr lang="en" sz="1400">
                <a:solidFill>
                  <a:schemeClr val="dk1"/>
                </a:solidFill>
              </a:rPr>
            </a:b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86c784454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86c784454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Three phase motors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 order to keep a constant pull on the outer ring the magnets will need to adjust their polarity as the magnets in the outer ring move. </a:t>
            </a:r>
            <a:br>
              <a:rPr lang="en" sz="1400">
                <a:solidFill>
                  <a:schemeClr val="dk1"/>
                </a:solidFill>
              </a:rPr>
            </a:br>
            <a:br>
              <a:rPr lang="en" sz="1400">
                <a:solidFill>
                  <a:schemeClr val="dk1"/>
                </a:solidFill>
              </a:rPr>
            </a:br>
            <a:r>
              <a:rPr lang="en" sz="1400">
                <a:solidFill>
                  <a:schemeClr val="dk1"/>
                </a:solidFill>
              </a:rPr>
              <a:t>If we look at any individual electromagnet it will need to adjust its polarity  from being oriented north to south as the outer rotor turns. As a reminder, we can adjust the strength of the magnetic field by passing less current through the wire, but if we want the field to reverse orientation we will need pass current through the coil in the opposite direction.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This can be achieved using transistors where we close and open circuits that let energy flow through one direction v the other.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 theory we could have a separate set of transistors for every single electromagnet, but this gets expensive in practice so ideally we could group them together somehow. To do this we can leverage the idea that there is a periodicity in how the magnets are polarized. Specifically they tend to be offset from each other. So when one magnet is north the adjacent magnet is going to be either South or off. In this way we can group the magnets into three groups. </a:t>
            </a:r>
            <a:br>
              <a:rPr lang="en" sz="1400">
                <a:solidFill>
                  <a:schemeClr val="dk1"/>
                </a:solidFill>
              </a:rPr>
            </a:br>
            <a:br>
              <a:rPr lang="en" sz="1400">
                <a:solidFill>
                  <a:schemeClr val="dk1"/>
                </a:solidFill>
              </a:rPr>
            </a:br>
            <a:r>
              <a:rPr lang="en" sz="1400">
                <a:solidFill>
                  <a:schemeClr val="dk1"/>
                </a:solidFill>
              </a:rPr>
              <a:t>In this case each group would require four transistors to handle be able to fully reverse the flow of power, which would be a total of 12 transistors. There turns out to be a clever way to do this with only six transistors. </a:t>
            </a:r>
            <a:endParaRPr sz="1400">
              <a:solidFill>
                <a:schemeClr val="dk1"/>
              </a:solidFill>
            </a:endParaRPr>
          </a:p>
          <a:p>
            <a:pPr indent="0" lvl="0" marL="0" rtl="0" algn="l">
              <a:spcBef>
                <a:spcPts val="0"/>
              </a:spcBef>
              <a:spcAft>
                <a:spcPts val="0"/>
              </a:spcAft>
              <a:buClr>
                <a:schemeClr val="dk1"/>
              </a:buClr>
              <a:buSzPts val="1100"/>
              <a:buFont typeface="Arial"/>
              <a:buNone/>
            </a:pPr>
            <a:br>
              <a:rPr lang="en" sz="1400">
                <a:solidFill>
                  <a:schemeClr val="dk1"/>
                </a:solidFill>
              </a:rPr>
            </a:br>
            <a:br>
              <a:rPr lang="en" sz="1400">
                <a:solidFill>
                  <a:schemeClr val="dk1"/>
                </a:solidFill>
              </a:rPr>
            </a:b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86c784454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86c784454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03e7549c3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03e7549c3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03e7549c3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03e7549c3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motor is technically just the part of the bottom.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86c784454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86c784454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86c784454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86c784454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2c45b09435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2c45b09435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Bonus Job: </a:t>
            </a:r>
            <a:br>
              <a:rPr lang="en" sz="1400">
                <a:solidFill>
                  <a:schemeClr val="dk1"/>
                </a:solidFill>
              </a:rPr>
            </a:br>
            <a:r>
              <a:rPr lang="en" sz="1400">
                <a:solidFill>
                  <a:schemeClr val="dk1"/>
                </a:solidFill>
              </a:rPr>
              <a:t>Stop us from accidentally passing so much current through the wires they heat up cause things to melt. </a:t>
            </a:r>
            <a:br>
              <a:rPr lang="en" sz="1400">
                <a:solidFill>
                  <a:schemeClr val="dk1"/>
                </a:solidFill>
              </a:rPr>
            </a:br>
            <a:br>
              <a:rPr lang="en" sz="1400">
                <a:solidFill>
                  <a:schemeClr val="dk1"/>
                </a:solidFill>
              </a:rPr>
            </a:br>
            <a:r>
              <a:rPr lang="en" sz="1400">
                <a:solidFill>
                  <a:schemeClr val="dk1"/>
                </a:solidFill>
              </a:rPr>
              <a:t>You are unlikely to hit this but there are some cases where you will hear a rather aggressive beeping and see a red light turn on. That is the motor controller being concerned we ae passing too much current.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2c45b09435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2c45b09435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03e31838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03e31838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03e7549c3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03e7549c3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motor is technically just the part of the bottom.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2c45b09435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2c45b09435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03e31838a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03e31838a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03e7549c3a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03e7549c3a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03e7549c3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03e7549c3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2c45b094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2c45b094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03e7549c3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03e7549c3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03e7549c3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03e7549c3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471132c9d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471132c9d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03e7549c3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03e7549c3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2.85Ah * 1.2v = 3.42Wh </a:t>
            </a:r>
            <a:endParaRPr/>
          </a:p>
          <a:p>
            <a:pPr indent="0" lvl="0" marL="0" rtl="0" algn="l">
              <a:spcBef>
                <a:spcPts val="0"/>
              </a:spcBef>
              <a:spcAft>
                <a:spcPts val="0"/>
              </a:spcAft>
              <a:buNone/>
            </a:pPr>
            <a:r>
              <a:rPr lang="en"/>
              <a:t>1.7Ah* 20v =34Wh </a:t>
            </a:r>
            <a:endParaRPr/>
          </a:p>
          <a:p>
            <a:pPr indent="0" lvl="0" marL="0" rtl="0" algn="l">
              <a:spcBef>
                <a:spcPts val="0"/>
              </a:spcBef>
              <a:spcAft>
                <a:spcPts val="0"/>
              </a:spcAft>
              <a:buNone/>
            </a:pPr>
            <a:r>
              <a:rPr lang="en"/>
              <a:t>34/3.42 = 10 AA Batteries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03e7549c3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03e7549c3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2.85Ah * 1.2v = 3.42Wh </a:t>
            </a:r>
            <a:endParaRPr/>
          </a:p>
          <a:p>
            <a:pPr indent="0" lvl="0" marL="0" rtl="0" algn="l">
              <a:spcBef>
                <a:spcPts val="0"/>
              </a:spcBef>
              <a:spcAft>
                <a:spcPts val="0"/>
              </a:spcAft>
              <a:buNone/>
            </a:pPr>
            <a:r>
              <a:rPr lang="en"/>
              <a:t>1.7Ah* 20v =34Wh </a:t>
            </a:r>
            <a:endParaRPr/>
          </a:p>
          <a:p>
            <a:pPr indent="0" lvl="0" marL="0" rtl="0" algn="l">
              <a:spcBef>
                <a:spcPts val="0"/>
              </a:spcBef>
              <a:spcAft>
                <a:spcPts val="0"/>
              </a:spcAft>
              <a:buNone/>
            </a:pPr>
            <a:r>
              <a:rPr lang="en"/>
              <a:t>34/3.42 = 10 AA Batteries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03e7549c3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03e7549c3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 * 1.2v = 2.4 Watts</a:t>
            </a:r>
            <a:endParaRPr/>
          </a:p>
          <a:p>
            <a:pPr indent="0" lvl="0" marL="0" rtl="0" algn="l">
              <a:spcBef>
                <a:spcPts val="0"/>
              </a:spcBef>
              <a:spcAft>
                <a:spcPts val="0"/>
              </a:spcAft>
              <a:buNone/>
            </a:pPr>
            <a:r>
              <a:rPr lang="en"/>
              <a:t>30A * 20v = 600 Watts</a:t>
            </a:r>
            <a:endParaRPr/>
          </a:p>
          <a:p>
            <a:pPr indent="0" lvl="0" marL="0" rtl="0" algn="l">
              <a:spcBef>
                <a:spcPts val="0"/>
              </a:spcBef>
              <a:spcAft>
                <a:spcPts val="0"/>
              </a:spcAft>
              <a:buNone/>
            </a:pPr>
            <a:r>
              <a:rPr lang="en"/>
              <a:t>600/2.4 = 250 AA Batteries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03e7549c3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03e7549c3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 * 1.2v = 2.4 Watts</a:t>
            </a:r>
            <a:endParaRPr/>
          </a:p>
          <a:p>
            <a:pPr indent="0" lvl="0" marL="0" rtl="0" algn="l">
              <a:spcBef>
                <a:spcPts val="0"/>
              </a:spcBef>
              <a:spcAft>
                <a:spcPts val="0"/>
              </a:spcAft>
              <a:buNone/>
            </a:pPr>
            <a:r>
              <a:rPr lang="en"/>
              <a:t>30A * 20v = 600 Watts</a:t>
            </a:r>
            <a:endParaRPr/>
          </a:p>
          <a:p>
            <a:pPr indent="0" lvl="0" marL="0" rtl="0" algn="l">
              <a:spcBef>
                <a:spcPts val="0"/>
              </a:spcBef>
              <a:spcAft>
                <a:spcPts val="0"/>
              </a:spcAft>
              <a:buNone/>
            </a:pPr>
            <a:r>
              <a:rPr lang="en"/>
              <a:t>600/2.4 = 250 AA Batteries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85c02752d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85c02752d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2c45b09435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2c45b09435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Our goal in this lab will be to orient the motor to a specific position, and to return to the position even if you move it to another one.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From what we just learned about the motor controller we will be doing this with a single input: current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 can command a scalar valued current that can be either positive or negative. When we do this, we will produce a turning force.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So let’s pause here. Say that we have the wheel orientation on the right, where our marker is at the top but our desired position if 90 degrees clockwise. What are some strategies we can use to select the current the get ourselves aligned?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2c45b09435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2c45b09435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Our goal in this lab will be to orient the motor to a specific position, and to return to the position even if you move it to another one.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From what we just learned about the motor controller we will be doing this with a single input: current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 can command a scalar valued current that can be either positive or negative. When we do this, we will produce a turning force.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So let’s pause here. Say that we have the wheel orientation on the right, where our marker is at the top but our desired position if 90 degrees clockwise. What are some strategies we can use to select the current the get ourselves aligned?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c45b094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c45b094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03e7549c3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03e7549c3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Our goal in this lab will be to orient the motor to a specific position, and to return to the position even if you move it to another one.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From what we just learned about the motor controller we will be doing this with a single input: current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We can command a scalar valued current that can be either positive or negative. When we do this, we will produce a turning force.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let’s pause here. Say that we have the wheel orientation on the right, where our marker is at the top but our desired position if 90 degrees clockwise. What are some strategies we can use to select the current the get ourselves aligned?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2c45b09435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2c45b09435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Our goal in this lab will be to orient the motor to a specific position, and to return to the position even if you move it to another one.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From what we just learned about the motor controller we will be doing this with a single input: current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We can command a scalar valued current that can be either positive or negative. When we do this, we will produce a turning force.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let’s pause here. Say that we have the wheel orientation on the right, where our marker is at the top but our desired position if 90 degrees clockwise. What are some strategies we can use to select the current the get ourselves aligned?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2c45b09435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2c45b09435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Our goal in this lab will be to orient the motor to a specific position, and to return to the position even if you move it to another one.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From what we just learned about the motor controller we will be doing this with a single input: current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 can command a scalar valued current that can be either positive or negative. When we do this, we will produce a turning force.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So let’s pause here. Say that we have the wheel orientation on the right, where our marker is at the top but our desired position if 90 degrees clockwise. What are some strategies we can use to select the current the get ourselves aligned?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03e7549c3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03e7549c3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Our goal in this lab will be to orient the motor to a specific position, and to return to the position even if you move it to another one.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From what we just learned about the motor controller we will be doing this with a single input: current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 can command a scalar valued current that can be either positive or negative. When we do this, we will produce a turning force.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So let’s pause here. Say that we have the wheel orientation on the right, where our marker is at the top but our desired position if 90 degrees clockwise. What are some strategies we can use to select the current the get ourselves aligned?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2c45b09435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2c45b09435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Our goal in this lab will be to orient the motor to a specific position, and to return to the position even if you move it to another one.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From what we just learned about the motor controller we will be doing this with a single input: current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 can command a scalar valued current that can be either positive or negative. When we do this, we will produce a turning force.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So let’s pause here. Say that we have the wheel orientation on the right, where our marker is at the top but our desired position if 90 degrees clockwise. What are some strategies we can use to select the current the get ourselves aligned?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03e7549c3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03e7549c3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Our goal in this lab will be to orient the motor to a specific position, and to return to the position even if you move it to another one.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From what we just learned about the motor controller we will be doing this with a single input: current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 can command a scalar valued current that can be either positive or negative. When we do this, we will produce a turning force.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So let’s pause here. Say that we have the wheel orientation on the right, where our marker is at the top but our desired position if 90 degrees clockwise. What are some strategies we can use to select the current the get ourselves aligned?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2c45b09435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2c45b09435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Our goal in this lab will be to orient the motor to a specific position, and to return to the position even if you move it to another one.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From what we just learned about the motor controller we will be doing this with a single input: current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We can command a scalar valued current that can be either positive or negative. When we do this, we will produce a turning force.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So let’s pause here. Say that we have the wheel orientation on the right, where our marker is at the top but our desired position if 90 degrees clockwise. What are some strategies we can use to select the current the get ourselves aligned?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2c45b09435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2c45b09435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2c45b09435_0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2c45b09435_0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c45b0943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2c45b0943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a:t>
            </a:r>
            <a:r>
              <a:rPr lang="en"/>
              <a:t>these could all be electromagnets, but that creates a real challenge of how to get power to the outer part which is spinning in circles. In practice rare earth magnets offer a great alternative where they have a strong magnetic field and we don’t need to deliver power too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inner magnets we will see that it is important to change their magnetic field so they need to be electormagnets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c45b0943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c45b0943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Magnets will exert force based on the polarity of the fields and that force is </a:t>
            </a:r>
            <a:r>
              <a:rPr lang="en"/>
              <a:t>proportional to the strength of those fields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c45b0943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c45b0943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an example where we want the outer ring to turn to the left, </a:t>
            </a:r>
            <a:r>
              <a:rPr lang="en"/>
              <a:t>counter</a:t>
            </a:r>
            <a:r>
              <a:rPr lang="en"/>
              <a:t> </a:t>
            </a:r>
            <a:r>
              <a:rPr lang="en"/>
              <a:t>clockwise</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c45b0943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c45b0943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actually have multiple magnets </a:t>
            </a:r>
            <a:r>
              <a:rPr lang="en"/>
              <a:t>helping</a:t>
            </a:r>
            <a:r>
              <a:rPr lang="en"/>
              <a:t> at the same time. So what should the polarity of this magnet be?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1"/>
            <a:ext cx="9144000" cy="310275"/>
          </a:xfrm>
          <a:prstGeom prst="rect">
            <a:avLst/>
          </a:prstGeom>
          <a:noFill/>
          <a:ln>
            <a:noFill/>
          </a:ln>
        </p:spPr>
      </p:pic>
      <p:pic>
        <p:nvPicPr>
          <p:cNvPr id="10" name="Google Shape;10;p1"/>
          <p:cNvPicPr preferRelativeResize="0"/>
          <p:nvPr/>
        </p:nvPicPr>
        <p:blipFill>
          <a:blip r:embed="rId2">
            <a:alphaModFix/>
          </a:blip>
          <a:stretch>
            <a:fillRect/>
          </a:stretch>
        </p:blipFill>
        <p:spPr>
          <a:xfrm>
            <a:off x="95250" y="0"/>
            <a:ext cx="2082295" cy="310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www.youtube.com/watch?v=1TiePd7qng8" TargetMode="External"/><Relationship Id="rId4"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steadywin.cn/en/pd.jsp?id=9#_jcp=3_3" TargetMode="External"/><Relationship Id="rId4" Type="http://schemas.openxmlformats.org/officeDocument/2006/relationships/image" Target="../media/image11.png"/><Relationship Id="rId5"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steadywin.cn/en/pd.jsp?id=9#_jcp=3_3" TargetMode="External"/><Relationship Id="rId4" Type="http://schemas.openxmlformats.org/officeDocument/2006/relationships/hyperlink" Target="http://drive.google.com/file/d/1YPCu3m-6l0wZoMI3cQqfmi9qCEIkfe_a/view" TargetMode="External"/><Relationship Id="rId5" Type="http://schemas.openxmlformats.org/officeDocument/2006/relationships/image" Target="../media/image1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drive.google.com/file/d/115W2Ny7-jxKvHTW77A5-20tsepMZJbU3/view" TargetMode="Externa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1347100"/>
            <a:ext cx="8520600" cy="205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CS123: </a:t>
            </a:r>
            <a:r>
              <a:rPr lang="en"/>
              <a:t>Lecture</a:t>
            </a:r>
            <a:r>
              <a:rPr lang="en"/>
              <a:t> 1</a:t>
            </a:r>
            <a:br>
              <a:rPr lang="en"/>
            </a:br>
            <a:r>
              <a:rPr lang="en"/>
              <a:t>Actuator</a:t>
            </a:r>
            <a:r>
              <a:rPr lang="en"/>
              <a:t>s and PD Control </a:t>
            </a:r>
            <a:endParaRPr/>
          </a:p>
        </p:txBody>
      </p:sp>
      <p:sp>
        <p:nvSpPr>
          <p:cNvPr id="57" name="Google Shape;57;p13"/>
          <p:cNvSpPr txBox="1"/>
          <p:nvPr/>
        </p:nvSpPr>
        <p:spPr>
          <a:xfrm>
            <a:off x="151420" y="4573725"/>
            <a:ext cx="145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2"/>
                </a:solidFill>
              </a:rPr>
              <a:t>2024</a:t>
            </a:r>
            <a:endParaRPr sz="19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197" name="Google Shape;197;p22"/>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rot="-532686">
            <a:off x="3944329" y="1041739"/>
            <a:ext cx="623976" cy="135207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txBox="1"/>
          <p:nvPr/>
        </p:nvSpPr>
        <p:spPr>
          <a:xfrm rot="-532251">
            <a:off x="4158602" y="1822389"/>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00" name="Google Shape;200;p22"/>
          <p:cNvSpPr txBox="1"/>
          <p:nvPr/>
        </p:nvSpPr>
        <p:spPr>
          <a:xfrm rot="-532251">
            <a:off x="4035060" y="1030865"/>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201" name="Google Shape;201;p22"/>
          <p:cNvSpPr txBox="1"/>
          <p:nvPr/>
        </p:nvSpPr>
        <p:spPr>
          <a:xfrm>
            <a:off x="5235656" y="3335114"/>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202" name="Google Shape;202;p22"/>
          <p:cNvSpPr txBox="1"/>
          <p:nvPr/>
        </p:nvSpPr>
        <p:spPr>
          <a:xfrm>
            <a:off x="5235647" y="2670725"/>
            <a:ext cx="58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03" name="Google Shape;203;p22"/>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txBox="1"/>
          <p:nvPr/>
        </p:nvSpPr>
        <p:spPr>
          <a:xfrm rot="-771284">
            <a:off x="5143469" y="3214340"/>
            <a:ext cx="54342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05" name="Google Shape;205;p22"/>
          <p:cNvSpPr txBox="1"/>
          <p:nvPr/>
        </p:nvSpPr>
        <p:spPr>
          <a:xfrm rot="-770758">
            <a:off x="4197121" y="2656553"/>
            <a:ext cx="135204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06" name="Google Shape;206;p22"/>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08" name="Google Shape;208;p22"/>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2"/>
          <p:cNvGrpSpPr/>
          <p:nvPr/>
        </p:nvGrpSpPr>
        <p:grpSpPr>
          <a:xfrm>
            <a:off x="4760636" y="2336747"/>
            <a:ext cx="664714" cy="6018"/>
            <a:chOff x="1830696" y="2390855"/>
            <a:chExt cx="664714" cy="6018"/>
          </a:xfrm>
        </p:grpSpPr>
        <p:cxnSp>
          <p:nvCxnSpPr>
            <p:cNvPr id="214" name="Google Shape;214;p22"/>
            <p:cNvCxnSpPr/>
            <p:nvPr/>
          </p:nvCxnSpPr>
          <p:spPr>
            <a:xfrm>
              <a:off x="2206511" y="2396873"/>
              <a:ext cx="288900" cy="0"/>
            </a:xfrm>
            <a:prstGeom prst="straightConnector1">
              <a:avLst/>
            </a:prstGeom>
            <a:noFill/>
            <a:ln cap="flat" cmpd="sng" w="19050">
              <a:solidFill>
                <a:schemeClr val="dk2"/>
              </a:solidFill>
              <a:prstDash val="solid"/>
              <a:round/>
              <a:headEnd len="med" w="med" type="none"/>
              <a:tailEnd len="med" w="med" type="triangle"/>
            </a:ln>
          </p:spPr>
        </p:cxnSp>
        <p:cxnSp>
          <p:nvCxnSpPr>
            <p:cNvPr id="215" name="Google Shape;215;p22"/>
            <p:cNvCxnSpPr/>
            <p:nvPr/>
          </p:nvCxnSpPr>
          <p:spPr>
            <a:xfrm rot="10800000">
              <a:off x="1830696" y="2390855"/>
              <a:ext cx="260700" cy="0"/>
            </a:xfrm>
            <a:prstGeom prst="straightConnector1">
              <a:avLst/>
            </a:prstGeom>
            <a:noFill/>
            <a:ln cap="flat" cmpd="sng" w="19050">
              <a:solidFill>
                <a:schemeClr val="dk2"/>
              </a:solidFill>
              <a:prstDash val="solid"/>
              <a:round/>
              <a:headEnd len="med" w="med" type="none"/>
              <a:tailEnd len="med" w="med" type="triangle"/>
            </a:ln>
          </p:spPr>
        </p:cxnSp>
      </p:grpSp>
      <p:sp>
        <p:nvSpPr>
          <p:cNvPr id="216" name="Google Shape;216;p22"/>
          <p:cNvSpPr txBox="1"/>
          <p:nvPr/>
        </p:nvSpPr>
        <p:spPr>
          <a:xfrm rot="-1523395">
            <a:off x="3479634" y="3621657"/>
            <a:ext cx="785025"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17" name="Google Shape;217;p22"/>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223" name="Google Shape;223;p23"/>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rot="-532686">
            <a:off x="3944329" y="1041739"/>
            <a:ext cx="623976" cy="135207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txBox="1"/>
          <p:nvPr/>
        </p:nvSpPr>
        <p:spPr>
          <a:xfrm rot="-532251">
            <a:off x="4158602" y="1822389"/>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26" name="Google Shape;226;p23"/>
          <p:cNvSpPr txBox="1"/>
          <p:nvPr/>
        </p:nvSpPr>
        <p:spPr>
          <a:xfrm rot="-532251">
            <a:off x="4035060" y="1030865"/>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227" name="Google Shape;227;p23"/>
          <p:cNvSpPr txBox="1"/>
          <p:nvPr/>
        </p:nvSpPr>
        <p:spPr>
          <a:xfrm>
            <a:off x="5235656" y="3335114"/>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228" name="Google Shape;228;p23"/>
          <p:cNvSpPr txBox="1"/>
          <p:nvPr/>
        </p:nvSpPr>
        <p:spPr>
          <a:xfrm>
            <a:off x="5235647" y="2670725"/>
            <a:ext cx="58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29" name="Google Shape;229;p23"/>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nvSpPr>
        <p:spPr>
          <a:xfrm rot="-771284">
            <a:off x="5143469" y="3214340"/>
            <a:ext cx="54342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31" name="Google Shape;231;p23"/>
          <p:cNvSpPr txBox="1"/>
          <p:nvPr/>
        </p:nvSpPr>
        <p:spPr>
          <a:xfrm rot="-770758">
            <a:off x="4236972" y="2656553"/>
            <a:ext cx="135204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232" name="Google Shape;232;p23"/>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34" name="Google Shape;234;p23"/>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23"/>
          <p:cNvGrpSpPr/>
          <p:nvPr/>
        </p:nvGrpSpPr>
        <p:grpSpPr>
          <a:xfrm>
            <a:off x="4760636" y="2336747"/>
            <a:ext cx="664714" cy="6018"/>
            <a:chOff x="1830696" y="2390855"/>
            <a:chExt cx="664714" cy="6018"/>
          </a:xfrm>
        </p:grpSpPr>
        <p:cxnSp>
          <p:nvCxnSpPr>
            <p:cNvPr id="240" name="Google Shape;240;p23"/>
            <p:cNvCxnSpPr/>
            <p:nvPr/>
          </p:nvCxnSpPr>
          <p:spPr>
            <a:xfrm>
              <a:off x="2206511" y="2396873"/>
              <a:ext cx="288900" cy="0"/>
            </a:xfrm>
            <a:prstGeom prst="straightConnector1">
              <a:avLst/>
            </a:prstGeom>
            <a:noFill/>
            <a:ln cap="flat" cmpd="sng" w="19050">
              <a:solidFill>
                <a:schemeClr val="dk2"/>
              </a:solidFill>
              <a:prstDash val="solid"/>
              <a:round/>
              <a:headEnd len="med" w="med" type="none"/>
              <a:tailEnd len="med" w="med" type="triangle"/>
            </a:ln>
          </p:spPr>
        </p:cxnSp>
        <p:cxnSp>
          <p:nvCxnSpPr>
            <p:cNvPr id="241" name="Google Shape;241;p23"/>
            <p:cNvCxnSpPr/>
            <p:nvPr/>
          </p:nvCxnSpPr>
          <p:spPr>
            <a:xfrm rot="10800000">
              <a:off x="1830696" y="2390855"/>
              <a:ext cx="260700" cy="0"/>
            </a:xfrm>
            <a:prstGeom prst="straightConnector1">
              <a:avLst/>
            </a:prstGeom>
            <a:noFill/>
            <a:ln cap="flat" cmpd="sng" w="19050">
              <a:solidFill>
                <a:schemeClr val="dk2"/>
              </a:solidFill>
              <a:prstDash val="solid"/>
              <a:round/>
              <a:headEnd len="med" w="med" type="none"/>
              <a:tailEnd len="med" w="med" type="triangle"/>
            </a:ln>
          </p:spPr>
        </p:cxnSp>
      </p:grpSp>
      <p:sp>
        <p:nvSpPr>
          <p:cNvPr id="242" name="Google Shape;242;p23"/>
          <p:cNvSpPr txBox="1"/>
          <p:nvPr/>
        </p:nvSpPr>
        <p:spPr>
          <a:xfrm rot="-1523395">
            <a:off x="3479634" y="3621657"/>
            <a:ext cx="785025"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43" name="Google Shape;243;p23"/>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grpSp>
        <p:nvGrpSpPr>
          <p:cNvPr id="244" name="Google Shape;244;p23"/>
          <p:cNvGrpSpPr/>
          <p:nvPr/>
        </p:nvGrpSpPr>
        <p:grpSpPr>
          <a:xfrm rot="-1113598">
            <a:off x="3246813" y="2570807"/>
            <a:ext cx="697257" cy="1801"/>
            <a:chOff x="3120428" y="2570851"/>
            <a:chExt cx="697250" cy="1801"/>
          </a:xfrm>
        </p:grpSpPr>
        <p:cxnSp>
          <p:nvCxnSpPr>
            <p:cNvPr id="245" name="Google Shape;245;p23"/>
            <p:cNvCxnSpPr/>
            <p:nvPr/>
          </p:nvCxnSpPr>
          <p:spPr>
            <a:xfrm>
              <a:off x="3120428" y="2570851"/>
              <a:ext cx="288900" cy="0"/>
            </a:xfrm>
            <a:prstGeom prst="straightConnector1">
              <a:avLst/>
            </a:prstGeom>
            <a:noFill/>
            <a:ln cap="flat" cmpd="sng" w="19050">
              <a:solidFill>
                <a:schemeClr val="dk2"/>
              </a:solidFill>
              <a:prstDash val="solid"/>
              <a:round/>
              <a:headEnd len="med" w="med" type="none"/>
              <a:tailEnd len="med" w="med" type="triangle"/>
            </a:ln>
          </p:spPr>
        </p:cxnSp>
        <p:cxnSp>
          <p:nvCxnSpPr>
            <p:cNvPr id="246" name="Google Shape;246;p23"/>
            <p:cNvCxnSpPr/>
            <p:nvPr/>
          </p:nvCxnSpPr>
          <p:spPr>
            <a:xfrm rot="10800000">
              <a:off x="3556978" y="2572652"/>
              <a:ext cx="260700" cy="0"/>
            </a:xfrm>
            <a:prstGeom prst="straightConnector1">
              <a:avLst/>
            </a:prstGeom>
            <a:noFill/>
            <a:ln cap="flat" cmpd="sng" w="19050">
              <a:solidFill>
                <a:schemeClr val="dk2"/>
              </a:solidFill>
              <a:prstDash val="solid"/>
              <a:round/>
              <a:headEnd len="med" w="med" type="none"/>
              <a:tailEnd len="med" w="med" type="triangle"/>
            </a:ln>
          </p:spPr>
        </p:cxnSp>
      </p:grpSp>
      <p:sp>
        <p:nvSpPr>
          <p:cNvPr id="247" name="Google Shape;247;p23"/>
          <p:cNvSpPr txBox="1"/>
          <p:nvPr/>
        </p:nvSpPr>
        <p:spPr>
          <a:xfrm rot="-401371">
            <a:off x="4340147" y="3335001"/>
            <a:ext cx="543399" cy="52345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4"/>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253" name="Google Shape;253;p24"/>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rot="-532686">
            <a:off x="3944329" y="1041739"/>
            <a:ext cx="623976" cy="135207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txBox="1"/>
          <p:nvPr/>
        </p:nvSpPr>
        <p:spPr>
          <a:xfrm rot="-532251">
            <a:off x="4158602" y="1822389"/>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56" name="Google Shape;256;p24"/>
          <p:cNvSpPr txBox="1"/>
          <p:nvPr/>
        </p:nvSpPr>
        <p:spPr>
          <a:xfrm rot="-532251">
            <a:off x="4035060" y="1030865"/>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257" name="Google Shape;257;p24"/>
          <p:cNvSpPr txBox="1"/>
          <p:nvPr/>
        </p:nvSpPr>
        <p:spPr>
          <a:xfrm>
            <a:off x="5235656" y="3335114"/>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258" name="Google Shape;258;p24"/>
          <p:cNvSpPr txBox="1"/>
          <p:nvPr/>
        </p:nvSpPr>
        <p:spPr>
          <a:xfrm>
            <a:off x="5235645" y="2670728"/>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59" name="Google Shape;259;p24"/>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txBox="1"/>
          <p:nvPr/>
        </p:nvSpPr>
        <p:spPr>
          <a:xfrm rot="-770758">
            <a:off x="4344863" y="3304303"/>
            <a:ext cx="135204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61" name="Google Shape;261;p24"/>
          <p:cNvSpPr txBox="1"/>
          <p:nvPr/>
        </p:nvSpPr>
        <p:spPr>
          <a:xfrm rot="-770758">
            <a:off x="4197121" y="2656553"/>
            <a:ext cx="135204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62" name="Google Shape;262;p24"/>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txBox="1"/>
          <p:nvPr/>
        </p:nvSpPr>
        <p:spPr>
          <a:xfrm rot="-1523395">
            <a:off x="3479634" y="3621657"/>
            <a:ext cx="785025"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64" name="Google Shape;264;p24"/>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265" name="Google Shape;265;p24"/>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txBox="1"/>
          <p:nvPr/>
        </p:nvSpPr>
        <p:spPr>
          <a:xfrm rot="-2394292">
            <a:off x="2184382" y="3368226"/>
            <a:ext cx="1351956" cy="52331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70" name="Google Shape;270;p24"/>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txBox="1"/>
          <p:nvPr/>
        </p:nvSpPr>
        <p:spPr>
          <a:xfrm rot="-3918395">
            <a:off x="745049" y="4870830"/>
            <a:ext cx="1351485" cy="5232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grpSp>
        <p:nvGrpSpPr>
          <p:cNvPr id="272" name="Google Shape;272;p24"/>
          <p:cNvGrpSpPr/>
          <p:nvPr/>
        </p:nvGrpSpPr>
        <p:grpSpPr>
          <a:xfrm>
            <a:off x="4760636" y="2261769"/>
            <a:ext cx="679710" cy="203405"/>
            <a:chOff x="1830696" y="2390855"/>
            <a:chExt cx="679710" cy="203405"/>
          </a:xfrm>
        </p:grpSpPr>
        <p:cxnSp>
          <p:nvCxnSpPr>
            <p:cNvPr id="273" name="Google Shape;273;p24"/>
            <p:cNvCxnSpPr/>
            <p:nvPr/>
          </p:nvCxnSpPr>
          <p:spPr>
            <a:xfrm>
              <a:off x="2221506" y="2594260"/>
              <a:ext cx="288900" cy="0"/>
            </a:xfrm>
            <a:prstGeom prst="straightConnector1">
              <a:avLst/>
            </a:prstGeom>
            <a:noFill/>
            <a:ln cap="flat" cmpd="sng" w="19050">
              <a:solidFill>
                <a:schemeClr val="dk2"/>
              </a:solidFill>
              <a:prstDash val="solid"/>
              <a:round/>
              <a:headEnd len="med" w="med" type="none"/>
              <a:tailEnd len="med" w="med" type="triangle"/>
            </a:ln>
          </p:spPr>
        </p:cxnSp>
        <p:cxnSp>
          <p:nvCxnSpPr>
            <p:cNvPr id="274" name="Google Shape;274;p24"/>
            <p:cNvCxnSpPr/>
            <p:nvPr/>
          </p:nvCxnSpPr>
          <p:spPr>
            <a:xfrm rot="10800000">
              <a:off x="1830696" y="2390855"/>
              <a:ext cx="260700" cy="0"/>
            </a:xfrm>
            <a:prstGeom prst="straightConnector1">
              <a:avLst/>
            </a:prstGeom>
            <a:noFill/>
            <a:ln cap="flat" cmpd="sng" w="19050">
              <a:solidFill>
                <a:schemeClr val="dk2"/>
              </a:solidFill>
              <a:prstDash val="solid"/>
              <a:round/>
              <a:headEnd len="med" w="med" type="none"/>
              <a:tailEnd len="med" w="med" type="triangle"/>
            </a:ln>
          </p:spPr>
        </p:cxnSp>
      </p:grpSp>
      <p:cxnSp>
        <p:nvCxnSpPr>
          <p:cNvPr id="275" name="Google Shape;275;p24"/>
          <p:cNvCxnSpPr/>
          <p:nvPr/>
        </p:nvCxnSpPr>
        <p:spPr>
          <a:xfrm rot="-1115126">
            <a:off x="3302110" y="2815719"/>
            <a:ext cx="288970" cy="0"/>
          </a:xfrm>
          <a:prstGeom prst="straightConnector1">
            <a:avLst/>
          </a:prstGeom>
          <a:noFill/>
          <a:ln cap="flat" cmpd="sng" w="19050">
            <a:solidFill>
              <a:schemeClr val="dk2"/>
            </a:solidFill>
            <a:prstDash val="solid"/>
            <a:round/>
            <a:headEnd len="med" w="med" type="none"/>
            <a:tailEnd len="med" w="med" type="triangle"/>
          </a:ln>
        </p:spPr>
      </p:cxnSp>
      <p:cxnSp>
        <p:nvCxnSpPr>
          <p:cNvPr id="276" name="Google Shape;276;p24"/>
          <p:cNvCxnSpPr/>
          <p:nvPr/>
        </p:nvCxnSpPr>
        <p:spPr>
          <a:xfrm rot="9685149">
            <a:off x="3717215" y="2458157"/>
            <a:ext cx="260794" cy="0"/>
          </a:xfrm>
          <a:prstGeom prst="straightConnector1">
            <a:avLst/>
          </a:prstGeom>
          <a:noFill/>
          <a:ln cap="flat" cmpd="sng" w="19050">
            <a:solidFill>
              <a:schemeClr val="dk2"/>
            </a:solidFill>
            <a:prstDash val="solid"/>
            <a:round/>
            <a:headEnd len="med" w="med" type="none"/>
            <a:tailEnd len="med" w="med" type="triangle"/>
          </a:ln>
        </p:spPr>
      </p:cxnSp>
      <p:sp>
        <p:nvSpPr>
          <p:cNvPr id="277" name="Google Shape;277;p24"/>
          <p:cNvSpPr txBox="1"/>
          <p:nvPr/>
        </p:nvSpPr>
        <p:spPr>
          <a:xfrm rot="-543910">
            <a:off x="4357927" y="3337389"/>
            <a:ext cx="1351885"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278" name="Google Shape;278;p24"/>
          <p:cNvSpPr txBox="1"/>
          <p:nvPr/>
        </p:nvSpPr>
        <p:spPr>
          <a:xfrm rot="-543910">
            <a:off x="4253258" y="2681300"/>
            <a:ext cx="1351885"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284" name="Google Shape;284;p25"/>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txBox="1"/>
          <p:nvPr/>
        </p:nvSpPr>
        <p:spPr>
          <a:xfrm rot="-770068">
            <a:off x="4354846" y="3392956"/>
            <a:ext cx="555068"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87" name="Google Shape;287;p25"/>
          <p:cNvSpPr txBox="1"/>
          <p:nvPr/>
        </p:nvSpPr>
        <p:spPr>
          <a:xfrm rot="-770739">
            <a:off x="4205062" y="2727044"/>
            <a:ext cx="717866"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88" name="Google Shape;288;p25"/>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txBox="1"/>
          <p:nvPr/>
        </p:nvSpPr>
        <p:spPr>
          <a:xfrm rot="-3918395">
            <a:off x="745049" y="4870830"/>
            <a:ext cx="1351485" cy="5232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295" name="Google Shape;295;p25"/>
          <p:cNvSpPr/>
          <p:nvPr/>
        </p:nvSpPr>
        <p:spPr>
          <a:xfrm rot="-1200680">
            <a:off x="3149305" y="1296356"/>
            <a:ext cx="624185" cy="1351995"/>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txBox="1"/>
          <p:nvPr/>
        </p:nvSpPr>
        <p:spPr>
          <a:xfrm rot="-1199703">
            <a:off x="3423308" y="1958752"/>
            <a:ext cx="1351995"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297" name="Google Shape;297;p25"/>
          <p:cNvSpPr txBox="1"/>
          <p:nvPr/>
        </p:nvSpPr>
        <p:spPr>
          <a:xfrm rot="-1200408">
            <a:off x="3167724" y="1309806"/>
            <a:ext cx="743573"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cxnSp>
        <p:nvCxnSpPr>
          <p:cNvPr id="298" name="Google Shape;298;p25"/>
          <p:cNvCxnSpPr/>
          <p:nvPr/>
        </p:nvCxnSpPr>
        <p:spPr>
          <a:xfrm rot="10800000">
            <a:off x="3210274" y="2751867"/>
            <a:ext cx="0" cy="234094"/>
          </a:xfrm>
          <a:prstGeom prst="straightConnector1">
            <a:avLst/>
          </a:prstGeom>
          <a:noFill/>
          <a:ln cap="flat" cmpd="sng" w="19050">
            <a:solidFill>
              <a:schemeClr val="dk2"/>
            </a:solidFill>
            <a:prstDash val="solid"/>
            <a:round/>
            <a:headEnd len="med" w="med" type="none"/>
            <a:tailEnd len="med" w="med" type="triangle"/>
          </a:ln>
        </p:spPr>
      </p:cxnSp>
      <p:cxnSp>
        <p:nvCxnSpPr>
          <p:cNvPr id="299" name="Google Shape;299;p25"/>
          <p:cNvCxnSpPr/>
          <p:nvPr/>
        </p:nvCxnSpPr>
        <p:spPr>
          <a:xfrm>
            <a:off x="3093337" y="2800046"/>
            <a:ext cx="0" cy="224790"/>
          </a:xfrm>
          <a:prstGeom prst="straightConnector1">
            <a:avLst/>
          </a:prstGeom>
          <a:noFill/>
          <a:ln cap="flat" cmpd="sng" w="19050">
            <a:solidFill>
              <a:schemeClr val="dk2"/>
            </a:solidFill>
            <a:prstDash val="solid"/>
            <a:round/>
            <a:headEnd len="med" w="med" type="none"/>
            <a:tailEnd len="med" w="med" type="triangle"/>
          </a:ln>
        </p:spPr>
      </p:cxnSp>
      <p:sp>
        <p:nvSpPr>
          <p:cNvPr id="300" name="Google Shape;300;p25"/>
          <p:cNvSpPr txBox="1"/>
          <p:nvPr/>
        </p:nvSpPr>
        <p:spPr>
          <a:xfrm>
            <a:off x="5235656" y="3335114"/>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301" name="Google Shape;301;p25"/>
          <p:cNvSpPr txBox="1"/>
          <p:nvPr/>
        </p:nvSpPr>
        <p:spPr>
          <a:xfrm>
            <a:off x="5235645" y="2670728"/>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02" name="Google Shape;302;p25"/>
          <p:cNvSpPr txBox="1"/>
          <p:nvPr/>
        </p:nvSpPr>
        <p:spPr>
          <a:xfrm rot="-1523395">
            <a:off x="3479634" y="3621657"/>
            <a:ext cx="785025"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03" name="Google Shape;303;p25"/>
          <p:cNvSpPr txBox="1"/>
          <p:nvPr/>
        </p:nvSpPr>
        <p:spPr>
          <a:xfrm rot="-2394292">
            <a:off x="2184382" y="3368226"/>
            <a:ext cx="1351956" cy="52331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04" name="Google Shape;304;p25"/>
          <p:cNvSpPr txBox="1"/>
          <p:nvPr/>
        </p:nvSpPr>
        <p:spPr>
          <a:xfrm rot="-543910">
            <a:off x="4357927" y="3337389"/>
            <a:ext cx="1351885"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05" name="Google Shape;305;p25"/>
          <p:cNvSpPr txBox="1"/>
          <p:nvPr/>
        </p:nvSpPr>
        <p:spPr>
          <a:xfrm rot="-543910">
            <a:off x="4253258" y="2681300"/>
            <a:ext cx="1351885"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06" name="Google Shape;306;p25"/>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6"/>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312" name="Google Shape;312;p26"/>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txBox="1"/>
          <p:nvPr/>
        </p:nvSpPr>
        <p:spPr>
          <a:xfrm rot="-770068">
            <a:off x="4354846" y="3392956"/>
            <a:ext cx="555068"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15" name="Google Shape;315;p26"/>
          <p:cNvSpPr txBox="1"/>
          <p:nvPr/>
        </p:nvSpPr>
        <p:spPr>
          <a:xfrm rot="-770739">
            <a:off x="4205062" y="2727044"/>
            <a:ext cx="717866"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16" name="Google Shape;316;p26"/>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txBox="1"/>
          <p:nvPr/>
        </p:nvSpPr>
        <p:spPr>
          <a:xfrm rot="-3918395">
            <a:off x="745049" y="4870830"/>
            <a:ext cx="1351485" cy="5232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23" name="Google Shape;323;p26"/>
          <p:cNvSpPr/>
          <p:nvPr/>
        </p:nvSpPr>
        <p:spPr>
          <a:xfrm rot="-1200680">
            <a:off x="3149305" y="1296356"/>
            <a:ext cx="624185" cy="1351995"/>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txBox="1"/>
          <p:nvPr/>
        </p:nvSpPr>
        <p:spPr>
          <a:xfrm rot="-1199703">
            <a:off x="3423308" y="1958752"/>
            <a:ext cx="1351995"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25" name="Google Shape;325;p26"/>
          <p:cNvSpPr txBox="1"/>
          <p:nvPr/>
        </p:nvSpPr>
        <p:spPr>
          <a:xfrm rot="-1200408">
            <a:off x="3167724" y="1309806"/>
            <a:ext cx="743573"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326" name="Google Shape;326;p26"/>
          <p:cNvSpPr txBox="1"/>
          <p:nvPr/>
        </p:nvSpPr>
        <p:spPr>
          <a:xfrm>
            <a:off x="5235656" y="3335114"/>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27" name="Google Shape;327;p26"/>
          <p:cNvSpPr txBox="1"/>
          <p:nvPr/>
        </p:nvSpPr>
        <p:spPr>
          <a:xfrm>
            <a:off x="5235645" y="2670728"/>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28" name="Google Shape;328;p26"/>
          <p:cNvSpPr txBox="1"/>
          <p:nvPr/>
        </p:nvSpPr>
        <p:spPr>
          <a:xfrm rot="-1523395">
            <a:off x="3479634" y="3621657"/>
            <a:ext cx="785025"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29" name="Google Shape;329;p26"/>
          <p:cNvSpPr txBox="1"/>
          <p:nvPr/>
        </p:nvSpPr>
        <p:spPr>
          <a:xfrm rot="-2394292">
            <a:off x="2184382" y="3368226"/>
            <a:ext cx="1351956" cy="52331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30" name="Google Shape;330;p26"/>
          <p:cNvSpPr txBox="1"/>
          <p:nvPr/>
        </p:nvSpPr>
        <p:spPr>
          <a:xfrm rot="-543635">
            <a:off x="4362379" y="3393490"/>
            <a:ext cx="640087"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331" name="Google Shape;331;p26"/>
          <p:cNvSpPr txBox="1"/>
          <p:nvPr/>
        </p:nvSpPr>
        <p:spPr>
          <a:xfrm rot="-543274">
            <a:off x="4257556" y="2735460"/>
            <a:ext cx="665290"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32" name="Google Shape;332;p26"/>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7"/>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338" name="Google Shape;338;p27"/>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txBox="1"/>
          <p:nvPr/>
        </p:nvSpPr>
        <p:spPr>
          <a:xfrm rot="-770068">
            <a:off x="4354846" y="3392956"/>
            <a:ext cx="555068"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41" name="Google Shape;341;p27"/>
          <p:cNvSpPr txBox="1"/>
          <p:nvPr/>
        </p:nvSpPr>
        <p:spPr>
          <a:xfrm rot="-770739">
            <a:off x="4205062" y="2727044"/>
            <a:ext cx="717866"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42" name="Google Shape;342;p27"/>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txBox="1"/>
          <p:nvPr/>
        </p:nvSpPr>
        <p:spPr>
          <a:xfrm rot="-3918395">
            <a:off x="745049" y="4870830"/>
            <a:ext cx="1351485" cy="5232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49" name="Google Shape;349;p27"/>
          <p:cNvSpPr/>
          <p:nvPr/>
        </p:nvSpPr>
        <p:spPr>
          <a:xfrm rot="-1543645">
            <a:off x="2410266" y="1447695"/>
            <a:ext cx="624064" cy="135211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txBox="1"/>
          <p:nvPr/>
        </p:nvSpPr>
        <p:spPr>
          <a:xfrm rot="-1544099">
            <a:off x="2705762" y="2044898"/>
            <a:ext cx="1352113"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51" name="Google Shape;351;p27"/>
          <p:cNvSpPr txBox="1"/>
          <p:nvPr/>
        </p:nvSpPr>
        <p:spPr>
          <a:xfrm rot="-1543662">
            <a:off x="2388167" y="1455306"/>
            <a:ext cx="743617"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cxnSp>
        <p:nvCxnSpPr>
          <p:cNvPr id="352" name="Google Shape;352;p27"/>
          <p:cNvCxnSpPr/>
          <p:nvPr/>
        </p:nvCxnSpPr>
        <p:spPr>
          <a:xfrm rot="10800000">
            <a:off x="3210274" y="2751867"/>
            <a:ext cx="0" cy="234094"/>
          </a:xfrm>
          <a:prstGeom prst="straightConnector1">
            <a:avLst/>
          </a:prstGeom>
          <a:noFill/>
          <a:ln cap="flat" cmpd="sng" w="19050">
            <a:solidFill>
              <a:schemeClr val="dk2"/>
            </a:solidFill>
            <a:prstDash val="solid"/>
            <a:round/>
            <a:headEnd len="med" w="med" type="none"/>
            <a:tailEnd len="med" w="med" type="triangle"/>
          </a:ln>
        </p:spPr>
      </p:cxnSp>
      <p:cxnSp>
        <p:nvCxnSpPr>
          <p:cNvPr id="353" name="Google Shape;353;p27"/>
          <p:cNvCxnSpPr/>
          <p:nvPr/>
        </p:nvCxnSpPr>
        <p:spPr>
          <a:xfrm>
            <a:off x="3093337" y="2800046"/>
            <a:ext cx="0" cy="224790"/>
          </a:xfrm>
          <a:prstGeom prst="straightConnector1">
            <a:avLst/>
          </a:prstGeom>
          <a:noFill/>
          <a:ln cap="flat" cmpd="sng" w="19050">
            <a:solidFill>
              <a:schemeClr val="dk2"/>
            </a:solidFill>
            <a:prstDash val="solid"/>
            <a:round/>
            <a:headEnd len="med" w="med" type="none"/>
            <a:tailEnd len="med" w="med" type="triangle"/>
          </a:ln>
        </p:spPr>
      </p:cxnSp>
      <p:sp>
        <p:nvSpPr>
          <p:cNvPr id="354" name="Google Shape;354;p27"/>
          <p:cNvSpPr txBox="1"/>
          <p:nvPr/>
        </p:nvSpPr>
        <p:spPr>
          <a:xfrm>
            <a:off x="5235656" y="3335114"/>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55" name="Google Shape;355;p27"/>
          <p:cNvSpPr txBox="1"/>
          <p:nvPr/>
        </p:nvSpPr>
        <p:spPr>
          <a:xfrm>
            <a:off x="5235645" y="2670728"/>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56" name="Google Shape;356;p27"/>
          <p:cNvSpPr txBox="1"/>
          <p:nvPr/>
        </p:nvSpPr>
        <p:spPr>
          <a:xfrm rot="-1523395">
            <a:off x="3479634" y="3621657"/>
            <a:ext cx="785025"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57" name="Google Shape;357;p27"/>
          <p:cNvSpPr txBox="1"/>
          <p:nvPr/>
        </p:nvSpPr>
        <p:spPr>
          <a:xfrm rot="-2394292">
            <a:off x="2184382" y="3368226"/>
            <a:ext cx="1351956" cy="52331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58" name="Google Shape;358;p27"/>
          <p:cNvSpPr txBox="1"/>
          <p:nvPr/>
        </p:nvSpPr>
        <p:spPr>
          <a:xfrm rot="-544392">
            <a:off x="4361148" y="3378043"/>
            <a:ext cx="835150"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359" name="Google Shape;359;p27"/>
          <p:cNvSpPr txBox="1"/>
          <p:nvPr/>
        </p:nvSpPr>
        <p:spPr>
          <a:xfrm rot="-544495">
            <a:off x="4257271" y="2731991"/>
            <a:ext cx="707557"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60" name="Google Shape;360;p27"/>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366" name="Google Shape;366;p28"/>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txBox="1"/>
          <p:nvPr/>
        </p:nvSpPr>
        <p:spPr>
          <a:xfrm rot="-770068">
            <a:off x="4354846" y="3392956"/>
            <a:ext cx="555068"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69" name="Google Shape;369;p28"/>
          <p:cNvSpPr txBox="1"/>
          <p:nvPr/>
        </p:nvSpPr>
        <p:spPr>
          <a:xfrm rot="-770739">
            <a:off x="4205062" y="2727044"/>
            <a:ext cx="717866"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70" name="Google Shape;370;p28"/>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txBox="1"/>
          <p:nvPr/>
        </p:nvSpPr>
        <p:spPr>
          <a:xfrm rot="-3918395">
            <a:off x="745049" y="4870830"/>
            <a:ext cx="1351485" cy="5232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77" name="Google Shape;377;p28"/>
          <p:cNvSpPr/>
          <p:nvPr/>
        </p:nvSpPr>
        <p:spPr>
          <a:xfrm rot="-1543645">
            <a:off x="2410266" y="1447695"/>
            <a:ext cx="624064" cy="135211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txBox="1"/>
          <p:nvPr/>
        </p:nvSpPr>
        <p:spPr>
          <a:xfrm rot="-1544099">
            <a:off x="2705762" y="2044898"/>
            <a:ext cx="1352113"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79" name="Google Shape;379;p28"/>
          <p:cNvSpPr txBox="1"/>
          <p:nvPr/>
        </p:nvSpPr>
        <p:spPr>
          <a:xfrm rot="-1543662">
            <a:off x="2388167" y="1455306"/>
            <a:ext cx="743617"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cxnSp>
        <p:nvCxnSpPr>
          <p:cNvPr id="380" name="Google Shape;380;p28"/>
          <p:cNvCxnSpPr/>
          <p:nvPr/>
        </p:nvCxnSpPr>
        <p:spPr>
          <a:xfrm rot="10800000">
            <a:off x="3210274" y="2751867"/>
            <a:ext cx="0" cy="234094"/>
          </a:xfrm>
          <a:prstGeom prst="straightConnector1">
            <a:avLst/>
          </a:prstGeom>
          <a:noFill/>
          <a:ln cap="flat" cmpd="sng" w="19050">
            <a:solidFill>
              <a:schemeClr val="dk2"/>
            </a:solidFill>
            <a:prstDash val="solid"/>
            <a:round/>
            <a:headEnd len="med" w="med" type="none"/>
            <a:tailEnd len="med" w="med" type="triangle"/>
          </a:ln>
        </p:spPr>
      </p:cxnSp>
      <p:cxnSp>
        <p:nvCxnSpPr>
          <p:cNvPr id="381" name="Google Shape;381;p28"/>
          <p:cNvCxnSpPr/>
          <p:nvPr/>
        </p:nvCxnSpPr>
        <p:spPr>
          <a:xfrm>
            <a:off x="3093337" y="2800046"/>
            <a:ext cx="0" cy="224790"/>
          </a:xfrm>
          <a:prstGeom prst="straightConnector1">
            <a:avLst/>
          </a:prstGeom>
          <a:noFill/>
          <a:ln cap="flat" cmpd="sng" w="19050">
            <a:solidFill>
              <a:schemeClr val="dk2"/>
            </a:solidFill>
            <a:prstDash val="solid"/>
            <a:round/>
            <a:headEnd len="med" w="med" type="none"/>
            <a:tailEnd len="med" w="med" type="triangle"/>
          </a:ln>
        </p:spPr>
      </p:cxnSp>
      <p:sp>
        <p:nvSpPr>
          <p:cNvPr id="382" name="Google Shape;382;p28"/>
          <p:cNvSpPr txBox="1"/>
          <p:nvPr/>
        </p:nvSpPr>
        <p:spPr>
          <a:xfrm>
            <a:off x="5235656" y="3335114"/>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83" name="Google Shape;383;p28"/>
          <p:cNvSpPr txBox="1"/>
          <p:nvPr/>
        </p:nvSpPr>
        <p:spPr>
          <a:xfrm>
            <a:off x="5235645" y="2670728"/>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84" name="Google Shape;384;p28"/>
          <p:cNvSpPr txBox="1"/>
          <p:nvPr/>
        </p:nvSpPr>
        <p:spPr>
          <a:xfrm rot="-1523395">
            <a:off x="3479634" y="3621657"/>
            <a:ext cx="785025"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85" name="Google Shape;385;p28"/>
          <p:cNvSpPr txBox="1"/>
          <p:nvPr/>
        </p:nvSpPr>
        <p:spPr>
          <a:xfrm rot="-2394292">
            <a:off x="2184382" y="3368226"/>
            <a:ext cx="1351956" cy="52331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86" name="Google Shape;386;p28"/>
          <p:cNvSpPr txBox="1"/>
          <p:nvPr/>
        </p:nvSpPr>
        <p:spPr>
          <a:xfrm rot="-544392">
            <a:off x="4361148" y="3378043"/>
            <a:ext cx="835150"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387" name="Google Shape;387;p28"/>
          <p:cNvSpPr txBox="1"/>
          <p:nvPr/>
        </p:nvSpPr>
        <p:spPr>
          <a:xfrm rot="-544495">
            <a:off x="4257271" y="2731991"/>
            <a:ext cx="707557"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388" name="Google Shape;388;p28"/>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89" name="Google Shape;389;p28"/>
          <p:cNvSpPr txBox="1"/>
          <p:nvPr/>
        </p:nvSpPr>
        <p:spPr>
          <a:xfrm rot="-2104471">
            <a:off x="2637712" y="4040348"/>
            <a:ext cx="785185" cy="52317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390" name="Google Shape;390;p28"/>
          <p:cNvSpPr txBox="1"/>
          <p:nvPr/>
        </p:nvSpPr>
        <p:spPr>
          <a:xfrm rot="-2105560">
            <a:off x="2239516" y="3444677"/>
            <a:ext cx="965384" cy="52317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9"/>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396" name="Google Shape;396;p29"/>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txBox="1"/>
          <p:nvPr/>
        </p:nvSpPr>
        <p:spPr>
          <a:xfrm rot="-770068">
            <a:off x="4354846" y="3392956"/>
            <a:ext cx="555068"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399" name="Google Shape;399;p29"/>
          <p:cNvSpPr txBox="1"/>
          <p:nvPr/>
        </p:nvSpPr>
        <p:spPr>
          <a:xfrm rot="-770739">
            <a:off x="4205062" y="2727044"/>
            <a:ext cx="717866"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400" name="Google Shape;400;p29"/>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txBox="1"/>
          <p:nvPr/>
        </p:nvSpPr>
        <p:spPr>
          <a:xfrm rot="-3918395">
            <a:off x="745049" y="4870830"/>
            <a:ext cx="1351485" cy="5232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407" name="Google Shape;407;p29"/>
          <p:cNvSpPr/>
          <p:nvPr/>
        </p:nvSpPr>
        <p:spPr>
          <a:xfrm rot="-1543645">
            <a:off x="2410266" y="1447695"/>
            <a:ext cx="624064" cy="135211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txBox="1"/>
          <p:nvPr/>
        </p:nvSpPr>
        <p:spPr>
          <a:xfrm rot="-1544099">
            <a:off x="2705762" y="2044898"/>
            <a:ext cx="1352113"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409" name="Google Shape;409;p29"/>
          <p:cNvSpPr txBox="1"/>
          <p:nvPr/>
        </p:nvSpPr>
        <p:spPr>
          <a:xfrm rot="-1543662">
            <a:off x="2388167" y="1455306"/>
            <a:ext cx="743617"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cxnSp>
        <p:nvCxnSpPr>
          <p:cNvPr id="410" name="Google Shape;410;p29"/>
          <p:cNvCxnSpPr/>
          <p:nvPr/>
        </p:nvCxnSpPr>
        <p:spPr>
          <a:xfrm rot="10800000">
            <a:off x="3210274" y="2751867"/>
            <a:ext cx="0" cy="234094"/>
          </a:xfrm>
          <a:prstGeom prst="straightConnector1">
            <a:avLst/>
          </a:prstGeom>
          <a:noFill/>
          <a:ln cap="flat" cmpd="sng" w="19050">
            <a:solidFill>
              <a:schemeClr val="dk2"/>
            </a:solidFill>
            <a:prstDash val="solid"/>
            <a:round/>
            <a:headEnd len="med" w="med" type="none"/>
            <a:tailEnd len="med" w="med" type="triangle"/>
          </a:ln>
        </p:spPr>
      </p:cxnSp>
      <p:cxnSp>
        <p:nvCxnSpPr>
          <p:cNvPr id="411" name="Google Shape;411;p29"/>
          <p:cNvCxnSpPr/>
          <p:nvPr/>
        </p:nvCxnSpPr>
        <p:spPr>
          <a:xfrm>
            <a:off x="3093337" y="2800046"/>
            <a:ext cx="0" cy="224790"/>
          </a:xfrm>
          <a:prstGeom prst="straightConnector1">
            <a:avLst/>
          </a:prstGeom>
          <a:noFill/>
          <a:ln cap="flat" cmpd="sng" w="19050">
            <a:solidFill>
              <a:schemeClr val="dk2"/>
            </a:solidFill>
            <a:prstDash val="solid"/>
            <a:round/>
            <a:headEnd len="med" w="med" type="none"/>
            <a:tailEnd len="med" w="med" type="triangle"/>
          </a:ln>
        </p:spPr>
      </p:cxnSp>
      <p:sp>
        <p:nvSpPr>
          <p:cNvPr id="412" name="Google Shape;412;p29"/>
          <p:cNvSpPr txBox="1"/>
          <p:nvPr/>
        </p:nvSpPr>
        <p:spPr>
          <a:xfrm rot="-1523395">
            <a:off x="3479634" y="3621657"/>
            <a:ext cx="785025"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413" name="Google Shape;413;p29"/>
          <p:cNvSpPr txBox="1"/>
          <p:nvPr/>
        </p:nvSpPr>
        <p:spPr>
          <a:xfrm rot="-2394292">
            <a:off x="2184382" y="3368226"/>
            <a:ext cx="1351956" cy="52331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414" name="Google Shape;414;p29"/>
          <p:cNvSpPr txBox="1"/>
          <p:nvPr/>
        </p:nvSpPr>
        <p:spPr>
          <a:xfrm rot="-543910">
            <a:off x="4357927" y="3337389"/>
            <a:ext cx="1351885"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415" name="Google Shape;415;p29"/>
          <p:cNvSpPr txBox="1"/>
          <p:nvPr/>
        </p:nvSpPr>
        <p:spPr>
          <a:xfrm rot="-543910">
            <a:off x="4253258" y="2681300"/>
            <a:ext cx="1351885" cy="52339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416" name="Google Shape;416;p29"/>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grpSp>
        <p:nvGrpSpPr>
          <p:cNvPr id="417" name="Google Shape;417;p29"/>
          <p:cNvGrpSpPr/>
          <p:nvPr/>
        </p:nvGrpSpPr>
        <p:grpSpPr>
          <a:xfrm rot="-193993">
            <a:off x="2189536" y="3545967"/>
            <a:ext cx="1225747" cy="1244360"/>
            <a:chOff x="2135834" y="3414008"/>
            <a:chExt cx="1225757" cy="1244370"/>
          </a:xfrm>
        </p:grpSpPr>
        <p:sp>
          <p:nvSpPr>
            <p:cNvPr id="418" name="Google Shape;418;p29"/>
            <p:cNvSpPr txBox="1"/>
            <p:nvPr/>
          </p:nvSpPr>
          <p:spPr>
            <a:xfrm rot="-2205774">
              <a:off x="2626290" y="3994928"/>
              <a:ext cx="642601" cy="52320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419" name="Google Shape;419;p29"/>
            <p:cNvSpPr txBox="1"/>
            <p:nvPr/>
          </p:nvSpPr>
          <p:spPr>
            <a:xfrm rot="-2205456">
              <a:off x="2243743" y="3508507"/>
              <a:ext cx="489781" cy="52320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0"/>
          <p:cNvSpPr txBox="1"/>
          <p:nvPr/>
        </p:nvSpPr>
        <p:spPr>
          <a:xfrm>
            <a:off x="2005661" y="2895375"/>
            <a:ext cx="87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Motor</a:t>
            </a:r>
            <a:endParaRPr sz="1900">
              <a:solidFill>
                <a:srgbClr val="434343"/>
              </a:solidFill>
            </a:endParaRPr>
          </a:p>
        </p:txBody>
      </p:sp>
      <p:sp>
        <p:nvSpPr>
          <p:cNvPr id="425" name="Google Shape;425;p30"/>
          <p:cNvSpPr txBox="1"/>
          <p:nvPr/>
        </p:nvSpPr>
        <p:spPr>
          <a:xfrm>
            <a:off x="242700" y="368500"/>
            <a:ext cx="235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434343"/>
                </a:solidFill>
              </a:rPr>
              <a:t>Motor Control</a:t>
            </a:r>
            <a:r>
              <a:rPr lang="en" sz="2400">
                <a:solidFill>
                  <a:srgbClr val="434343"/>
                </a:solidFill>
              </a:rPr>
              <a:t> </a:t>
            </a:r>
            <a:endParaRPr sz="2400">
              <a:solidFill>
                <a:srgbClr val="434343"/>
              </a:solidFill>
            </a:endParaRPr>
          </a:p>
        </p:txBody>
      </p:sp>
      <p:sp>
        <p:nvSpPr>
          <p:cNvPr id="426" name="Google Shape;426;p30"/>
          <p:cNvSpPr txBox="1"/>
          <p:nvPr/>
        </p:nvSpPr>
        <p:spPr>
          <a:xfrm>
            <a:off x="7251500" y="368500"/>
            <a:ext cx="13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7" name="Google Shape;427;p30"/>
          <p:cNvSpPr txBox="1"/>
          <p:nvPr/>
        </p:nvSpPr>
        <p:spPr>
          <a:xfrm>
            <a:off x="1762707" y="2333250"/>
            <a:ext cx="145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Gearbox </a:t>
            </a:r>
            <a:endParaRPr sz="1900">
              <a:solidFill>
                <a:srgbClr val="434343"/>
              </a:solidFill>
            </a:endParaRPr>
          </a:p>
        </p:txBody>
      </p:sp>
      <p:sp>
        <p:nvSpPr>
          <p:cNvPr id="428" name="Google Shape;428;p30"/>
          <p:cNvSpPr txBox="1"/>
          <p:nvPr/>
        </p:nvSpPr>
        <p:spPr>
          <a:xfrm>
            <a:off x="1284975" y="3697500"/>
            <a:ext cx="19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Motor Controller</a:t>
            </a:r>
            <a:endParaRPr sz="1900">
              <a:solidFill>
                <a:srgbClr val="434343"/>
              </a:solidFill>
            </a:endParaRPr>
          </a:p>
        </p:txBody>
      </p:sp>
      <p:pic>
        <p:nvPicPr>
          <p:cNvPr id="429" name="Google Shape;429;p30"/>
          <p:cNvPicPr preferRelativeResize="0"/>
          <p:nvPr/>
        </p:nvPicPr>
        <p:blipFill>
          <a:blip r:embed="rId3">
            <a:alphaModFix/>
          </a:blip>
          <a:stretch>
            <a:fillRect/>
          </a:stretch>
        </p:blipFill>
        <p:spPr>
          <a:xfrm rot="-10799997">
            <a:off x="3932649" y="1715797"/>
            <a:ext cx="2542800" cy="2737648"/>
          </a:xfrm>
          <a:prstGeom prst="rect">
            <a:avLst/>
          </a:prstGeom>
          <a:noFill/>
          <a:ln>
            <a:noFill/>
          </a:ln>
        </p:spPr>
      </p:pic>
      <p:cxnSp>
        <p:nvCxnSpPr>
          <p:cNvPr id="430" name="Google Shape;430;p30"/>
          <p:cNvCxnSpPr/>
          <p:nvPr/>
        </p:nvCxnSpPr>
        <p:spPr>
          <a:xfrm flipH="1" rot="10800000">
            <a:off x="2930850" y="2560350"/>
            <a:ext cx="1076400" cy="11400"/>
          </a:xfrm>
          <a:prstGeom prst="straightConnector1">
            <a:avLst/>
          </a:prstGeom>
          <a:noFill/>
          <a:ln cap="flat" cmpd="sng" w="28575">
            <a:solidFill>
              <a:schemeClr val="dk2"/>
            </a:solidFill>
            <a:prstDash val="solid"/>
            <a:round/>
            <a:headEnd len="med" w="med" type="none"/>
            <a:tailEnd len="med" w="med" type="triangle"/>
          </a:ln>
        </p:spPr>
      </p:cxnSp>
      <p:cxnSp>
        <p:nvCxnSpPr>
          <p:cNvPr id="431" name="Google Shape;431;p30"/>
          <p:cNvCxnSpPr/>
          <p:nvPr/>
        </p:nvCxnSpPr>
        <p:spPr>
          <a:xfrm flipH="1" rot="10800000">
            <a:off x="2930850" y="3129675"/>
            <a:ext cx="910800" cy="9900"/>
          </a:xfrm>
          <a:prstGeom prst="straightConnector1">
            <a:avLst/>
          </a:prstGeom>
          <a:noFill/>
          <a:ln cap="flat" cmpd="sng" w="28575">
            <a:solidFill>
              <a:schemeClr val="dk2"/>
            </a:solidFill>
            <a:prstDash val="solid"/>
            <a:round/>
            <a:headEnd len="med" w="med" type="none"/>
            <a:tailEnd len="med" w="med" type="triangle"/>
          </a:ln>
        </p:spPr>
      </p:cxnSp>
      <p:cxnSp>
        <p:nvCxnSpPr>
          <p:cNvPr id="432" name="Google Shape;432;p30"/>
          <p:cNvCxnSpPr/>
          <p:nvPr/>
        </p:nvCxnSpPr>
        <p:spPr>
          <a:xfrm>
            <a:off x="3334475" y="3945775"/>
            <a:ext cx="1159200" cy="1500"/>
          </a:xfrm>
          <a:prstGeom prst="straightConnector1">
            <a:avLst/>
          </a:prstGeom>
          <a:noFill/>
          <a:ln cap="flat" cmpd="sng" w="38100">
            <a:solidFill>
              <a:srgbClr val="93C47D"/>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1"/>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438" name="Google Shape;438;p31"/>
          <p:cNvSpPr/>
          <p:nvPr/>
        </p:nvSpPr>
        <p:spPr>
          <a:xfrm rot="-10669139">
            <a:off x="4912780" y="2605440"/>
            <a:ext cx="1040554" cy="1300266"/>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rot="10160081">
            <a:off x="3957985" y="2689501"/>
            <a:ext cx="1040678" cy="1300340"/>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rot="-8205161">
            <a:off x="7563624" y="3733704"/>
            <a:ext cx="1040358" cy="1300313"/>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rot="-8975837">
            <a:off x="6788881" y="3169913"/>
            <a:ext cx="1040360" cy="1300233"/>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rot="-9727430">
            <a:off x="5878610" y="2799813"/>
            <a:ext cx="1040850" cy="1300132"/>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rot="8535672">
            <a:off x="2180577" y="3534778"/>
            <a:ext cx="1040580" cy="1300096"/>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rot="7765107">
            <a:off x="1502421" y="4211399"/>
            <a:ext cx="1040349" cy="1300276"/>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txBox="1"/>
          <p:nvPr/>
        </p:nvSpPr>
        <p:spPr>
          <a:xfrm rot="-3918395">
            <a:off x="745049" y="4870830"/>
            <a:ext cx="1351485" cy="5232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447" name="Google Shape;447;p31"/>
          <p:cNvSpPr txBox="1"/>
          <p:nvPr/>
        </p:nvSpPr>
        <p:spPr>
          <a:xfrm>
            <a:off x="265425" y="296325"/>
            <a:ext cx="8425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To set the polarity of the electromagnet we change the </a:t>
            </a:r>
            <a:r>
              <a:rPr lang="en" sz="2000"/>
              <a:t>direction</a:t>
            </a:r>
            <a:r>
              <a:rPr lang="en" sz="2000"/>
              <a:t> of current running </a:t>
            </a:r>
            <a:r>
              <a:rPr lang="en" sz="2000"/>
              <a:t>through</a:t>
            </a:r>
            <a:r>
              <a:rPr lang="en" sz="2000"/>
              <a:t> the magnet. </a:t>
            </a:r>
            <a:endParaRPr sz="2000"/>
          </a:p>
        </p:txBody>
      </p:sp>
      <p:cxnSp>
        <p:nvCxnSpPr>
          <p:cNvPr id="448" name="Google Shape;448;p31"/>
          <p:cNvCxnSpPr>
            <a:stCxn id="440" idx="1"/>
          </p:cNvCxnSpPr>
          <p:nvPr/>
        </p:nvCxnSpPr>
        <p:spPr>
          <a:xfrm>
            <a:off x="3908227" y="3504957"/>
            <a:ext cx="515100" cy="1051200"/>
          </a:xfrm>
          <a:prstGeom prst="straightConnector1">
            <a:avLst/>
          </a:prstGeom>
          <a:noFill/>
          <a:ln cap="flat" cmpd="sng" w="28575">
            <a:solidFill>
              <a:schemeClr val="dk2"/>
            </a:solidFill>
            <a:prstDash val="solid"/>
            <a:round/>
            <a:headEnd len="med" w="med" type="none"/>
            <a:tailEnd len="med" w="med" type="none"/>
          </a:ln>
        </p:spPr>
      </p:cxnSp>
      <p:cxnSp>
        <p:nvCxnSpPr>
          <p:cNvPr id="449" name="Google Shape;449;p31"/>
          <p:cNvCxnSpPr/>
          <p:nvPr/>
        </p:nvCxnSpPr>
        <p:spPr>
          <a:xfrm flipH="1">
            <a:off x="3761436" y="4832425"/>
            <a:ext cx="115500" cy="66600"/>
          </a:xfrm>
          <a:prstGeom prst="straightConnector1">
            <a:avLst/>
          </a:prstGeom>
          <a:noFill/>
          <a:ln cap="flat" cmpd="sng" w="28575">
            <a:solidFill>
              <a:schemeClr val="dk2"/>
            </a:solidFill>
            <a:prstDash val="solid"/>
            <a:round/>
            <a:headEnd len="med" w="med" type="none"/>
            <a:tailEnd len="med" w="med" type="none"/>
          </a:ln>
        </p:spPr>
      </p:cxnSp>
      <p:cxnSp>
        <p:nvCxnSpPr>
          <p:cNvPr id="450" name="Google Shape;450;p31"/>
          <p:cNvCxnSpPr>
            <a:stCxn id="440" idx="3"/>
          </p:cNvCxnSpPr>
          <p:nvPr/>
        </p:nvCxnSpPr>
        <p:spPr>
          <a:xfrm>
            <a:off x="3190927" y="3812532"/>
            <a:ext cx="589200" cy="1098900"/>
          </a:xfrm>
          <a:prstGeom prst="straightConnector1">
            <a:avLst/>
          </a:prstGeom>
          <a:noFill/>
          <a:ln cap="flat" cmpd="sng" w="28575">
            <a:solidFill>
              <a:schemeClr val="dk2"/>
            </a:solidFill>
            <a:prstDash val="solid"/>
            <a:round/>
            <a:headEnd len="med" w="med" type="none"/>
            <a:tailEnd len="med" w="med" type="none"/>
          </a:ln>
        </p:spPr>
      </p:cxnSp>
      <p:cxnSp>
        <p:nvCxnSpPr>
          <p:cNvPr id="451" name="Google Shape;451;p31"/>
          <p:cNvCxnSpPr/>
          <p:nvPr/>
        </p:nvCxnSpPr>
        <p:spPr>
          <a:xfrm flipH="1">
            <a:off x="4286314" y="4553067"/>
            <a:ext cx="115500" cy="66600"/>
          </a:xfrm>
          <a:prstGeom prst="straightConnector1">
            <a:avLst/>
          </a:prstGeom>
          <a:noFill/>
          <a:ln cap="flat" cmpd="sng" w="28575">
            <a:solidFill>
              <a:schemeClr val="dk2"/>
            </a:solidFill>
            <a:prstDash val="solid"/>
            <a:round/>
            <a:headEnd len="med" w="med" type="none"/>
            <a:tailEnd len="med" w="med" type="none"/>
          </a:ln>
        </p:spPr>
      </p:cxnSp>
      <p:sp>
        <p:nvSpPr>
          <p:cNvPr id="452" name="Google Shape;452;p31"/>
          <p:cNvSpPr/>
          <p:nvPr/>
        </p:nvSpPr>
        <p:spPr>
          <a:xfrm>
            <a:off x="3797179" y="4409300"/>
            <a:ext cx="548700" cy="548700"/>
          </a:xfrm>
          <a:prstGeom prst="ellipse">
            <a:avLst/>
          </a:prstGeom>
          <a:solidFill>
            <a:schemeClr val="lt1"/>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453" name="Google Shape;453;p31"/>
          <p:cNvSpPr txBox="1"/>
          <p:nvPr/>
        </p:nvSpPr>
        <p:spPr>
          <a:xfrm rot="-1545279">
            <a:off x="4076598" y="4437555"/>
            <a:ext cx="218173" cy="46184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t>
            </a:r>
            <a:endParaRPr sz="1800"/>
          </a:p>
        </p:txBody>
      </p:sp>
      <p:sp>
        <p:nvSpPr>
          <p:cNvPr id="454" name="Google Shape;454;p31"/>
          <p:cNvSpPr txBox="1"/>
          <p:nvPr/>
        </p:nvSpPr>
        <p:spPr>
          <a:xfrm rot="-1545279">
            <a:off x="3839726" y="4547594"/>
            <a:ext cx="218173" cy="46184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t>
            </a:r>
            <a:endParaRPr sz="1800"/>
          </a:p>
        </p:txBody>
      </p:sp>
      <p:sp>
        <p:nvSpPr>
          <p:cNvPr id="455" name="Google Shape;455;p31"/>
          <p:cNvSpPr txBox="1"/>
          <p:nvPr/>
        </p:nvSpPr>
        <p:spPr>
          <a:xfrm rot="-1543662">
            <a:off x="3211614" y="3011773"/>
            <a:ext cx="743617"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456" name="Google Shape;456;p31"/>
          <p:cNvSpPr txBox="1"/>
          <p:nvPr/>
        </p:nvSpPr>
        <p:spPr>
          <a:xfrm rot="-1543662">
            <a:off x="3475281" y="3588735"/>
            <a:ext cx="743617"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457" name="Google Shape;457;p31"/>
          <p:cNvSpPr/>
          <p:nvPr/>
        </p:nvSpPr>
        <p:spPr>
          <a:xfrm rot="-1200680">
            <a:off x="3149305" y="1296356"/>
            <a:ext cx="624185" cy="1351995"/>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txBox="1"/>
          <p:nvPr/>
        </p:nvSpPr>
        <p:spPr>
          <a:xfrm rot="-1199703">
            <a:off x="3423308" y="1958752"/>
            <a:ext cx="1351995"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459" name="Google Shape;459;p31"/>
          <p:cNvSpPr txBox="1"/>
          <p:nvPr/>
        </p:nvSpPr>
        <p:spPr>
          <a:xfrm rot="-1200408">
            <a:off x="3167724" y="1309806"/>
            <a:ext cx="743573"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cxnSp>
        <p:nvCxnSpPr>
          <p:cNvPr id="460" name="Google Shape;460;p31"/>
          <p:cNvCxnSpPr/>
          <p:nvPr/>
        </p:nvCxnSpPr>
        <p:spPr>
          <a:xfrm rot="9685149">
            <a:off x="3032578" y="2709551"/>
            <a:ext cx="260794"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365775" y="355200"/>
            <a:ext cx="75939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Learning Goals </a:t>
            </a:r>
            <a:br>
              <a:rPr lang="en" sz="2200"/>
            </a:br>
            <a:endParaRPr sz="2200"/>
          </a:p>
          <a:p>
            <a:pPr indent="-368300" lvl="0" marL="457200" rtl="0" algn="l">
              <a:spcBef>
                <a:spcPts val="0"/>
              </a:spcBef>
              <a:spcAft>
                <a:spcPts val="0"/>
              </a:spcAft>
              <a:buSzPts val="2200"/>
              <a:buChar char="●"/>
            </a:pPr>
            <a:r>
              <a:rPr lang="en" sz="2200"/>
              <a:t>How do the actuators produce force?</a:t>
            </a:r>
            <a:endParaRPr sz="2200"/>
          </a:p>
          <a:p>
            <a:pPr indent="-368300" lvl="0" marL="457200" rtl="0" algn="l">
              <a:spcBef>
                <a:spcPts val="0"/>
              </a:spcBef>
              <a:spcAft>
                <a:spcPts val="0"/>
              </a:spcAft>
              <a:buSzPts val="2200"/>
              <a:buChar char="●"/>
            </a:pPr>
            <a:r>
              <a:rPr lang="en" sz="2200"/>
              <a:t>How is that force controlled algorithmically?</a:t>
            </a:r>
            <a:endParaRPr sz="2200"/>
          </a:p>
          <a:p>
            <a:pPr indent="-368300" lvl="0" marL="457200" rtl="0" algn="l">
              <a:spcBef>
                <a:spcPts val="0"/>
              </a:spcBef>
              <a:spcAft>
                <a:spcPts val="0"/>
              </a:spcAft>
              <a:buClr>
                <a:schemeClr val="dk1"/>
              </a:buClr>
              <a:buSzPts val="2200"/>
              <a:buChar char="●"/>
            </a:pPr>
            <a:r>
              <a:rPr lang="en" sz="2200">
                <a:solidFill>
                  <a:schemeClr val="dk1"/>
                </a:solidFill>
              </a:rPr>
              <a:t>What technologies have enabled modern actuator design?</a:t>
            </a:r>
            <a:endParaRPr sz="2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466" name="Google Shape;466;p32"/>
          <p:cNvSpPr/>
          <p:nvPr/>
        </p:nvSpPr>
        <p:spPr>
          <a:xfrm rot="-10669139">
            <a:off x="4912780" y="2605440"/>
            <a:ext cx="1040554" cy="1300266"/>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rot="10160081">
            <a:off x="3957985" y="2689501"/>
            <a:ext cx="1040678" cy="1300340"/>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rot="-8205161">
            <a:off x="7563624" y="3733704"/>
            <a:ext cx="1040358" cy="1300313"/>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rot="-8975837">
            <a:off x="6788881" y="3169913"/>
            <a:ext cx="1040360" cy="1300233"/>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rot="-9727430">
            <a:off x="5878610" y="2799813"/>
            <a:ext cx="1040850" cy="1300132"/>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rot="8535672">
            <a:off x="2180577" y="3534778"/>
            <a:ext cx="1040580" cy="1300096"/>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rot="7765107">
            <a:off x="1502421" y="4211399"/>
            <a:ext cx="1040349" cy="1300276"/>
          </a:xfrm>
          <a:prstGeom prst="trapezoid">
            <a:avLst>
              <a:gd fmla="val 25000" name="adj"/>
            </a:avLst>
          </a:prstGeom>
          <a:solidFill>
            <a:srgbClr val="F3F3F3"/>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txBox="1"/>
          <p:nvPr/>
        </p:nvSpPr>
        <p:spPr>
          <a:xfrm rot="-3918395">
            <a:off x="745049" y="4870830"/>
            <a:ext cx="1351485" cy="5232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475" name="Google Shape;475;p32"/>
          <p:cNvSpPr txBox="1"/>
          <p:nvPr/>
        </p:nvSpPr>
        <p:spPr>
          <a:xfrm>
            <a:off x="265425" y="296325"/>
            <a:ext cx="8425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To set the polarity of the electromagnet we change the direction of current running through the magnet. </a:t>
            </a:r>
            <a:endParaRPr sz="2000"/>
          </a:p>
        </p:txBody>
      </p:sp>
      <p:cxnSp>
        <p:nvCxnSpPr>
          <p:cNvPr id="476" name="Google Shape;476;p32"/>
          <p:cNvCxnSpPr>
            <a:stCxn id="468" idx="1"/>
          </p:cNvCxnSpPr>
          <p:nvPr/>
        </p:nvCxnSpPr>
        <p:spPr>
          <a:xfrm>
            <a:off x="3908227" y="3504957"/>
            <a:ext cx="515100" cy="1051200"/>
          </a:xfrm>
          <a:prstGeom prst="straightConnector1">
            <a:avLst/>
          </a:prstGeom>
          <a:noFill/>
          <a:ln cap="flat" cmpd="sng" w="28575">
            <a:solidFill>
              <a:schemeClr val="dk2"/>
            </a:solidFill>
            <a:prstDash val="solid"/>
            <a:round/>
            <a:headEnd len="med" w="med" type="none"/>
            <a:tailEnd len="med" w="med" type="none"/>
          </a:ln>
        </p:spPr>
      </p:cxnSp>
      <p:cxnSp>
        <p:nvCxnSpPr>
          <p:cNvPr id="477" name="Google Shape;477;p32"/>
          <p:cNvCxnSpPr/>
          <p:nvPr/>
        </p:nvCxnSpPr>
        <p:spPr>
          <a:xfrm flipH="1">
            <a:off x="3761436" y="4832425"/>
            <a:ext cx="115500" cy="66600"/>
          </a:xfrm>
          <a:prstGeom prst="straightConnector1">
            <a:avLst/>
          </a:prstGeom>
          <a:noFill/>
          <a:ln cap="flat" cmpd="sng" w="28575">
            <a:solidFill>
              <a:schemeClr val="dk2"/>
            </a:solidFill>
            <a:prstDash val="solid"/>
            <a:round/>
            <a:headEnd len="med" w="med" type="none"/>
            <a:tailEnd len="med" w="med" type="none"/>
          </a:ln>
        </p:spPr>
      </p:cxnSp>
      <p:cxnSp>
        <p:nvCxnSpPr>
          <p:cNvPr id="478" name="Google Shape;478;p32"/>
          <p:cNvCxnSpPr>
            <a:stCxn id="468" idx="3"/>
          </p:cNvCxnSpPr>
          <p:nvPr/>
        </p:nvCxnSpPr>
        <p:spPr>
          <a:xfrm>
            <a:off x="3190927" y="3812532"/>
            <a:ext cx="589200" cy="1098900"/>
          </a:xfrm>
          <a:prstGeom prst="straightConnector1">
            <a:avLst/>
          </a:prstGeom>
          <a:noFill/>
          <a:ln cap="flat" cmpd="sng" w="28575">
            <a:solidFill>
              <a:schemeClr val="dk2"/>
            </a:solidFill>
            <a:prstDash val="solid"/>
            <a:round/>
            <a:headEnd len="med" w="med" type="none"/>
            <a:tailEnd len="med" w="med" type="none"/>
          </a:ln>
        </p:spPr>
      </p:cxnSp>
      <p:cxnSp>
        <p:nvCxnSpPr>
          <p:cNvPr id="479" name="Google Shape;479;p32"/>
          <p:cNvCxnSpPr/>
          <p:nvPr/>
        </p:nvCxnSpPr>
        <p:spPr>
          <a:xfrm flipH="1">
            <a:off x="4286314" y="4553067"/>
            <a:ext cx="115500" cy="66600"/>
          </a:xfrm>
          <a:prstGeom prst="straightConnector1">
            <a:avLst/>
          </a:prstGeom>
          <a:noFill/>
          <a:ln cap="flat" cmpd="sng" w="28575">
            <a:solidFill>
              <a:schemeClr val="dk2"/>
            </a:solidFill>
            <a:prstDash val="solid"/>
            <a:round/>
            <a:headEnd len="med" w="med" type="none"/>
            <a:tailEnd len="med" w="med" type="none"/>
          </a:ln>
        </p:spPr>
      </p:cxnSp>
      <p:sp>
        <p:nvSpPr>
          <p:cNvPr id="480" name="Google Shape;480;p32"/>
          <p:cNvSpPr/>
          <p:nvPr/>
        </p:nvSpPr>
        <p:spPr>
          <a:xfrm>
            <a:off x="3797179" y="4409300"/>
            <a:ext cx="548700" cy="548700"/>
          </a:xfrm>
          <a:prstGeom prst="ellipse">
            <a:avLst/>
          </a:prstGeom>
          <a:solidFill>
            <a:schemeClr val="lt1"/>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481" name="Google Shape;481;p32"/>
          <p:cNvSpPr txBox="1"/>
          <p:nvPr/>
        </p:nvSpPr>
        <p:spPr>
          <a:xfrm rot="-1545279">
            <a:off x="4076598" y="4437555"/>
            <a:ext cx="218173" cy="46184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t>
            </a:r>
            <a:endParaRPr sz="1800"/>
          </a:p>
        </p:txBody>
      </p:sp>
      <p:sp>
        <p:nvSpPr>
          <p:cNvPr id="482" name="Google Shape;482;p32"/>
          <p:cNvSpPr txBox="1"/>
          <p:nvPr/>
        </p:nvSpPr>
        <p:spPr>
          <a:xfrm rot="-1545279">
            <a:off x="3839726" y="4547594"/>
            <a:ext cx="218173" cy="46184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t>
            </a:r>
            <a:endParaRPr sz="1800"/>
          </a:p>
        </p:txBody>
      </p:sp>
      <p:sp>
        <p:nvSpPr>
          <p:cNvPr id="483" name="Google Shape;483;p32"/>
          <p:cNvSpPr txBox="1"/>
          <p:nvPr/>
        </p:nvSpPr>
        <p:spPr>
          <a:xfrm rot="-1543662">
            <a:off x="3211614" y="3011773"/>
            <a:ext cx="743617"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484" name="Google Shape;484;p32"/>
          <p:cNvSpPr txBox="1"/>
          <p:nvPr/>
        </p:nvSpPr>
        <p:spPr>
          <a:xfrm rot="-1543662">
            <a:off x="3475281" y="3588735"/>
            <a:ext cx="743617"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485" name="Google Shape;485;p32"/>
          <p:cNvSpPr/>
          <p:nvPr/>
        </p:nvSpPr>
        <p:spPr>
          <a:xfrm rot="-1200680">
            <a:off x="3149305" y="1296356"/>
            <a:ext cx="624185" cy="1351995"/>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txBox="1"/>
          <p:nvPr/>
        </p:nvSpPr>
        <p:spPr>
          <a:xfrm rot="-1199703">
            <a:off x="3423308" y="1958752"/>
            <a:ext cx="1351995"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487" name="Google Shape;487;p32"/>
          <p:cNvSpPr txBox="1"/>
          <p:nvPr/>
        </p:nvSpPr>
        <p:spPr>
          <a:xfrm rot="-1200408">
            <a:off x="3167724" y="1309806"/>
            <a:ext cx="743573"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cxnSp>
        <p:nvCxnSpPr>
          <p:cNvPr id="488" name="Google Shape;488;p32"/>
          <p:cNvCxnSpPr/>
          <p:nvPr/>
        </p:nvCxnSpPr>
        <p:spPr>
          <a:xfrm rot="-1115126">
            <a:off x="3056716" y="2663444"/>
            <a:ext cx="28897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33"/>
          <p:cNvPicPr preferRelativeResize="0"/>
          <p:nvPr/>
        </p:nvPicPr>
        <p:blipFill>
          <a:blip r:embed="rId3">
            <a:alphaModFix/>
          </a:blip>
          <a:stretch>
            <a:fillRect/>
          </a:stretch>
        </p:blipFill>
        <p:spPr>
          <a:xfrm>
            <a:off x="781225" y="1049425"/>
            <a:ext cx="7745550" cy="3551575"/>
          </a:xfrm>
          <a:prstGeom prst="rect">
            <a:avLst/>
          </a:prstGeom>
          <a:noFill/>
          <a:ln>
            <a:noFill/>
          </a:ln>
        </p:spPr>
      </p:pic>
      <p:sp>
        <p:nvSpPr>
          <p:cNvPr id="494" name="Google Shape;494;p33"/>
          <p:cNvSpPr txBox="1"/>
          <p:nvPr/>
        </p:nvSpPr>
        <p:spPr>
          <a:xfrm>
            <a:off x="359088" y="326800"/>
            <a:ext cx="8425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H Bridge </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34"/>
          <p:cNvPicPr preferRelativeResize="0"/>
          <p:nvPr/>
        </p:nvPicPr>
        <p:blipFill>
          <a:blip r:embed="rId3">
            <a:alphaModFix/>
          </a:blip>
          <a:stretch>
            <a:fillRect/>
          </a:stretch>
        </p:blipFill>
        <p:spPr>
          <a:xfrm>
            <a:off x="781225" y="1049425"/>
            <a:ext cx="7745550" cy="3551575"/>
          </a:xfrm>
          <a:prstGeom prst="rect">
            <a:avLst/>
          </a:prstGeom>
          <a:noFill/>
          <a:ln>
            <a:noFill/>
          </a:ln>
        </p:spPr>
      </p:pic>
      <p:sp>
        <p:nvSpPr>
          <p:cNvPr id="500" name="Google Shape;500;p34"/>
          <p:cNvSpPr txBox="1"/>
          <p:nvPr/>
        </p:nvSpPr>
        <p:spPr>
          <a:xfrm>
            <a:off x="359088" y="326800"/>
            <a:ext cx="8425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H Bridge </a:t>
            </a:r>
            <a:endParaRPr sz="2600"/>
          </a:p>
        </p:txBody>
      </p:sp>
      <p:sp>
        <p:nvSpPr>
          <p:cNvPr id="501" name="Google Shape;501;p34"/>
          <p:cNvSpPr/>
          <p:nvPr/>
        </p:nvSpPr>
        <p:spPr>
          <a:xfrm>
            <a:off x="2677150" y="1736800"/>
            <a:ext cx="425700" cy="4257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34"/>
          <p:cNvSpPr/>
          <p:nvPr/>
        </p:nvSpPr>
        <p:spPr>
          <a:xfrm>
            <a:off x="4359150" y="1736800"/>
            <a:ext cx="425700" cy="4257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34"/>
          <p:cNvSpPr/>
          <p:nvPr/>
        </p:nvSpPr>
        <p:spPr>
          <a:xfrm>
            <a:off x="4359150" y="2740375"/>
            <a:ext cx="425700" cy="4257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34"/>
          <p:cNvSpPr/>
          <p:nvPr/>
        </p:nvSpPr>
        <p:spPr>
          <a:xfrm>
            <a:off x="2677150" y="2740375"/>
            <a:ext cx="425700" cy="4257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5"/>
          <p:cNvSpPr txBox="1"/>
          <p:nvPr/>
        </p:nvSpPr>
        <p:spPr>
          <a:xfrm>
            <a:off x="365775" y="355200"/>
            <a:ext cx="7593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Motor Controller Questions: </a:t>
            </a:r>
            <a:br>
              <a:rPr lang="en" sz="2200"/>
            </a:br>
            <a:endParaRPr sz="2200"/>
          </a:p>
          <a:p>
            <a:pPr indent="-368300" lvl="0" marL="457200" rtl="0" algn="l">
              <a:spcBef>
                <a:spcPts val="0"/>
              </a:spcBef>
              <a:spcAft>
                <a:spcPts val="0"/>
              </a:spcAft>
              <a:buSzPts val="2200"/>
              <a:buChar char="●"/>
            </a:pPr>
            <a:r>
              <a:rPr lang="en" sz="2200"/>
              <a:t>Our motor has 24 electromagnets </a:t>
            </a:r>
            <a:endParaRPr sz="2200"/>
          </a:p>
          <a:p>
            <a:pPr indent="-368300" lvl="0" marL="457200" rtl="0" algn="l">
              <a:spcBef>
                <a:spcPts val="0"/>
              </a:spcBef>
              <a:spcAft>
                <a:spcPts val="0"/>
              </a:spcAft>
              <a:buSzPts val="2200"/>
              <a:buChar char="●"/>
            </a:pPr>
            <a:r>
              <a:rPr lang="en" sz="2200"/>
              <a:t>If each electromagnet was controlled by its own H Bridge, how many total transistors would be required?</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6"/>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515" name="Google Shape;515;p36"/>
          <p:cNvSpPr/>
          <p:nvPr/>
        </p:nvSpPr>
        <p:spPr>
          <a:xfrm rot="-10669139">
            <a:off x="4912780" y="2605440"/>
            <a:ext cx="1040554" cy="1300266"/>
          </a:xfrm>
          <a:prstGeom prst="trapezoid">
            <a:avLst>
              <a:gd fmla="val 25000"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rot="10160081">
            <a:off x="3957985" y="2689501"/>
            <a:ext cx="1040678" cy="1300340"/>
          </a:xfrm>
          <a:prstGeom prst="trapezoid">
            <a:avLst>
              <a:gd fmla="val 25000"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rot="-8205161">
            <a:off x="7563624" y="3733704"/>
            <a:ext cx="1040358" cy="1300313"/>
          </a:xfrm>
          <a:prstGeom prst="trapezoid">
            <a:avLst>
              <a:gd fmla="val 25000"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p:nvPr/>
        </p:nvSpPr>
        <p:spPr>
          <a:xfrm rot="-8975837">
            <a:off x="6788881" y="3169913"/>
            <a:ext cx="1040360" cy="1300233"/>
          </a:xfrm>
          <a:prstGeom prst="trapezoid">
            <a:avLst>
              <a:gd fmla="val 25000"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rot="8535672">
            <a:off x="2180577" y="3534778"/>
            <a:ext cx="1040580" cy="1300096"/>
          </a:xfrm>
          <a:prstGeom prst="trapezoid">
            <a:avLst>
              <a:gd fmla="val 25000"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rot="7765107">
            <a:off x="1502421" y="4211399"/>
            <a:ext cx="1040349" cy="1300276"/>
          </a:xfrm>
          <a:prstGeom prst="trapezoid">
            <a:avLst>
              <a:gd fmla="val 25000"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rot="-1543645">
            <a:off x="2410266" y="1447695"/>
            <a:ext cx="624064" cy="135211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txBox="1"/>
          <p:nvPr/>
        </p:nvSpPr>
        <p:spPr>
          <a:xfrm rot="-1544099">
            <a:off x="2705762" y="2044898"/>
            <a:ext cx="1352113"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525" name="Google Shape;525;p36"/>
          <p:cNvSpPr txBox="1"/>
          <p:nvPr/>
        </p:nvSpPr>
        <p:spPr>
          <a:xfrm rot="-1543662">
            <a:off x="2388167" y="1455306"/>
            <a:ext cx="743617"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526" name="Google Shape;526;p36"/>
          <p:cNvSpPr txBox="1"/>
          <p:nvPr/>
        </p:nvSpPr>
        <p:spPr>
          <a:xfrm>
            <a:off x="265425" y="296325"/>
            <a:ext cx="842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Grouping magnets that should be in the same state </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532" name="Google Shape;532;p37"/>
          <p:cNvSpPr/>
          <p:nvPr/>
        </p:nvSpPr>
        <p:spPr>
          <a:xfrm rot="-10669139">
            <a:off x="4912780" y="2605440"/>
            <a:ext cx="1040554" cy="1300266"/>
          </a:xfrm>
          <a:prstGeom prst="trapezoid">
            <a:avLst>
              <a:gd fmla="val 25000"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rot="10160081">
            <a:off x="3957985" y="2689501"/>
            <a:ext cx="1040678" cy="1300340"/>
          </a:xfrm>
          <a:prstGeom prst="trapezoid">
            <a:avLst>
              <a:gd fmla="val 25000"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rot="-8205161">
            <a:off x="7563624" y="3733704"/>
            <a:ext cx="1040358" cy="1300313"/>
          </a:xfrm>
          <a:prstGeom prst="trapezoid">
            <a:avLst>
              <a:gd fmla="val 25000"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rot="-8975837">
            <a:off x="6788881" y="3169913"/>
            <a:ext cx="1040360" cy="1300233"/>
          </a:xfrm>
          <a:prstGeom prst="trapezoid">
            <a:avLst>
              <a:gd fmla="val 25000"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rot="8535672">
            <a:off x="2180577" y="3534778"/>
            <a:ext cx="1040580" cy="1300096"/>
          </a:xfrm>
          <a:prstGeom prst="trapezoid">
            <a:avLst>
              <a:gd fmla="val 25000" name="adj"/>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rot="7765107">
            <a:off x="1502421" y="4211399"/>
            <a:ext cx="1040349" cy="1300276"/>
          </a:xfrm>
          <a:prstGeom prst="trapezoid">
            <a:avLst>
              <a:gd fmla="val 25000" name="adj"/>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rot="-1543645">
            <a:off x="2410266" y="1447695"/>
            <a:ext cx="624064" cy="135211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txBox="1"/>
          <p:nvPr/>
        </p:nvSpPr>
        <p:spPr>
          <a:xfrm rot="-1544099">
            <a:off x="2705762" y="2044898"/>
            <a:ext cx="1352113"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542" name="Google Shape;542;p37"/>
          <p:cNvSpPr txBox="1"/>
          <p:nvPr/>
        </p:nvSpPr>
        <p:spPr>
          <a:xfrm rot="-1543662">
            <a:off x="2388167" y="1455306"/>
            <a:ext cx="743617" cy="5231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543" name="Google Shape;543;p37"/>
          <p:cNvSpPr txBox="1"/>
          <p:nvPr/>
        </p:nvSpPr>
        <p:spPr>
          <a:xfrm>
            <a:off x="265425" y="326500"/>
            <a:ext cx="8425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One more constraint: If one magnet is set to north, we can commit that the magnet to it’s immediate left or right must be </a:t>
            </a:r>
            <a:r>
              <a:rPr lang="en" sz="2000"/>
              <a:t>south</a:t>
            </a:r>
            <a:r>
              <a:rPr lang="en" sz="2000"/>
              <a:t>. And the other magnet should be off.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38"/>
          <p:cNvPicPr preferRelativeResize="0"/>
          <p:nvPr/>
        </p:nvPicPr>
        <p:blipFill rotWithShape="1">
          <a:blip r:embed="rId3">
            <a:alphaModFix/>
          </a:blip>
          <a:srcRect b="55493" l="35061" r="7148" t="-390"/>
          <a:stretch/>
        </p:blipFill>
        <p:spPr>
          <a:xfrm>
            <a:off x="5667374" y="1251125"/>
            <a:ext cx="3330450" cy="2641275"/>
          </a:xfrm>
          <a:prstGeom prst="rect">
            <a:avLst/>
          </a:prstGeom>
          <a:noFill/>
          <a:ln>
            <a:noFill/>
          </a:ln>
        </p:spPr>
      </p:pic>
      <p:sp>
        <p:nvSpPr>
          <p:cNvPr id="549" name="Google Shape;549;p38"/>
          <p:cNvSpPr txBox="1"/>
          <p:nvPr/>
        </p:nvSpPr>
        <p:spPr>
          <a:xfrm>
            <a:off x="0" y="4914225"/>
            <a:ext cx="6789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Image Credit: </a:t>
            </a:r>
            <a:r>
              <a:rPr lang="en" sz="600"/>
              <a:t>https://circuitdigest.com/tutorial/three-phase-inverter-circuit-diagram-120-degree-and-180-degree-conduction-mode</a:t>
            </a:r>
            <a:endParaRPr sz="600"/>
          </a:p>
        </p:txBody>
      </p:sp>
      <p:pic>
        <p:nvPicPr>
          <p:cNvPr id="550" name="Google Shape;550;p38"/>
          <p:cNvPicPr preferRelativeResize="0"/>
          <p:nvPr/>
        </p:nvPicPr>
        <p:blipFill rotWithShape="1">
          <a:blip r:embed="rId4">
            <a:alphaModFix/>
          </a:blip>
          <a:srcRect b="44413" l="5834" r="4123" t="0"/>
          <a:stretch/>
        </p:blipFill>
        <p:spPr>
          <a:xfrm>
            <a:off x="146187" y="1003938"/>
            <a:ext cx="5146326" cy="3135626"/>
          </a:xfrm>
          <a:prstGeom prst="rect">
            <a:avLst/>
          </a:prstGeom>
          <a:noFill/>
          <a:ln>
            <a:noFill/>
          </a:ln>
        </p:spPr>
      </p:pic>
      <p:sp>
        <p:nvSpPr>
          <p:cNvPr id="551" name="Google Shape;551;p38"/>
          <p:cNvSpPr txBox="1"/>
          <p:nvPr/>
        </p:nvSpPr>
        <p:spPr>
          <a:xfrm>
            <a:off x="359088" y="326800"/>
            <a:ext cx="8425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Three Phase Motor </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39"/>
          <p:cNvPicPr preferRelativeResize="0"/>
          <p:nvPr/>
        </p:nvPicPr>
        <p:blipFill rotWithShape="1">
          <a:blip r:embed="rId3">
            <a:alphaModFix/>
          </a:blip>
          <a:srcRect b="0" l="29804" r="32208" t="0"/>
          <a:stretch/>
        </p:blipFill>
        <p:spPr>
          <a:xfrm flipH="1" rot="5400000">
            <a:off x="3528126" y="2340887"/>
            <a:ext cx="1103300" cy="4286025"/>
          </a:xfrm>
          <a:prstGeom prst="rect">
            <a:avLst/>
          </a:prstGeom>
          <a:noFill/>
          <a:ln>
            <a:noFill/>
          </a:ln>
        </p:spPr>
      </p:pic>
      <p:pic>
        <p:nvPicPr>
          <p:cNvPr id="557" name="Google Shape;557;p39"/>
          <p:cNvPicPr preferRelativeResize="0"/>
          <p:nvPr/>
        </p:nvPicPr>
        <p:blipFill rotWithShape="1">
          <a:blip r:embed="rId4">
            <a:alphaModFix/>
          </a:blip>
          <a:srcRect b="55493" l="35061" r="7148" t="-390"/>
          <a:stretch/>
        </p:blipFill>
        <p:spPr>
          <a:xfrm>
            <a:off x="5667374" y="1251125"/>
            <a:ext cx="3330450" cy="2641275"/>
          </a:xfrm>
          <a:prstGeom prst="rect">
            <a:avLst/>
          </a:prstGeom>
          <a:noFill/>
          <a:ln>
            <a:noFill/>
          </a:ln>
        </p:spPr>
      </p:pic>
      <p:sp>
        <p:nvSpPr>
          <p:cNvPr id="558" name="Google Shape;558;p39"/>
          <p:cNvSpPr txBox="1"/>
          <p:nvPr/>
        </p:nvSpPr>
        <p:spPr>
          <a:xfrm>
            <a:off x="0" y="4914225"/>
            <a:ext cx="6789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Image Credit: https://circuitdigest.com/tutorial/three-phase-inverter-circuit-diagram-120-degree-and-180-degree-conduction-mode</a:t>
            </a:r>
            <a:endParaRPr sz="600"/>
          </a:p>
        </p:txBody>
      </p:sp>
      <p:pic>
        <p:nvPicPr>
          <p:cNvPr id="559" name="Google Shape;559;p39"/>
          <p:cNvPicPr preferRelativeResize="0"/>
          <p:nvPr/>
        </p:nvPicPr>
        <p:blipFill rotWithShape="1">
          <a:blip r:embed="rId5">
            <a:alphaModFix/>
          </a:blip>
          <a:srcRect b="44413" l="5834" r="4123" t="0"/>
          <a:stretch/>
        </p:blipFill>
        <p:spPr>
          <a:xfrm>
            <a:off x="146187" y="1003938"/>
            <a:ext cx="5146326" cy="3135626"/>
          </a:xfrm>
          <a:prstGeom prst="rect">
            <a:avLst/>
          </a:prstGeom>
          <a:noFill/>
          <a:ln>
            <a:noFill/>
          </a:ln>
        </p:spPr>
      </p:pic>
      <p:sp>
        <p:nvSpPr>
          <p:cNvPr id="560" name="Google Shape;560;p39"/>
          <p:cNvSpPr txBox="1"/>
          <p:nvPr/>
        </p:nvSpPr>
        <p:spPr>
          <a:xfrm>
            <a:off x="359088" y="326800"/>
            <a:ext cx="8425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Three Phase Motor </a:t>
            </a:r>
            <a:endParaRPr sz="2600"/>
          </a:p>
        </p:txBody>
      </p:sp>
      <p:sp>
        <p:nvSpPr>
          <p:cNvPr id="561" name="Google Shape;561;p39"/>
          <p:cNvSpPr/>
          <p:nvPr/>
        </p:nvSpPr>
        <p:spPr>
          <a:xfrm>
            <a:off x="5548800" y="1865850"/>
            <a:ext cx="293700" cy="1486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39"/>
          <p:cNvSpPr/>
          <p:nvPr/>
        </p:nvSpPr>
        <p:spPr>
          <a:xfrm>
            <a:off x="5429674" y="4191800"/>
            <a:ext cx="373200" cy="5850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3" name="Google Shape;563;p39"/>
          <p:cNvPicPr preferRelativeResize="0"/>
          <p:nvPr/>
        </p:nvPicPr>
        <p:blipFill>
          <a:blip r:embed="rId6">
            <a:alphaModFix/>
          </a:blip>
          <a:stretch>
            <a:fillRect/>
          </a:stretch>
        </p:blipFill>
        <p:spPr>
          <a:xfrm rot="1825737">
            <a:off x="6736666" y="3874041"/>
            <a:ext cx="1258564" cy="1206118"/>
          </a:xfrm>
          <a:prstGeom prst="rect">
            <a:avLst/>
          </a:prstGeom>
          <a:noFill/>
          <a:ln>
            <a:noFill/>
          </a:ln>
        </p:spPr>
      </p:pic>
      <p:sp>
        <p:nvSpPr>
          <p:cNvPr id="564" name="Google Shape;564;p39"/>
          <p:cNvSpPr/>
          <p:nvPr/>
        </p:nvSpPr>
        <p:spPr>
          <a:xfrm>
            <a:off x="6416399" y="4184600"/>
            <a:ext cx="373200" cy="5850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39"/>
          <p:cNvSpPr/>
          <p:nvPr/>
        </p:nvSpPr>
        <p:spPr>
          <a:xfrm rot="-5400000">
            <a:off x="3544425" y="1013700"/>
            <a:ext cx="293700" cy="31905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0"/>
          <p:cNvSpPr txBox="1"/>
          <p:nvPr/>
        </p:nvSpPr>
        <p:spPr>
          <a:xfrm>
            <a:off x="365775" y="355200"/>
            <a:ext cx="75939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Motor Controller Question: </a:t>
            </a:r>
            <a:br>
              <a:rPr lang="en" sz="2200"/>
            </a:br>
            <a:endParaRPr sz="2200"/>
          </a:p>
          <a:p>
            <a:pPr indent="0" lvl="0" marL="0" rtl="0" algn="l">
              <a:spcBef>
                <a:spcPts val="0"/>
              </a:spcBef>
              <a:spcAft>
                <a:spcPts val="0"/>
              </a:spcAft>
              <a:buNone/>
            </a:pPr>
            <a:r>
              <a:rPr lang="en" sz="2200"/>
              <a:t>If we assume that the motor controller will optimize the correct polarity of the magnets, what </a:t>
            </a:r>
            <a:r>
              <a:rPr lang="en" sz="2200"/>
              <a:t>variables </a:t>
            </a:r>
            <a:r>
              <a:rPr lang="en" sz="2200"/>
              <a:t>can we change to command a stronger or weaker turning force?</a:t>
            </a:r>
            <a:endParaRPr sz="2200"/>
          </a:p>
          <a:p>
            <a:pPr indent="0" lvl="0" marL="0" rtl="0" algn="l">
              <a:spcBef>
                <a:spcPts val="0"/>
              </a:spcBef>
              <a:spcAft>
                <a:spcPts val="0"/>
              </a:spcAft>
              <a:buNone/>
            </a:pPr>
            <a:r>
              <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1"/>
          <p:cNvSpPr txBox="1"/>
          <p:nvPr/>
        </p:nvSpPr>
        <p:spPr>
          <a:xfrm>
            <a:off x="365775" y="355200"/>
            <a:ext cx="7593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Motor Controller Question: </a:t>
            </a:r>
            <a:br>
              <a:rPr lang="en" sz="2200"/>
            </a:br>
            <a:endParaRPr sz="2200"/>
          </a:p>
          <a:p>
            <a:pPr indent="0" lvl="0" marL="0" rtl="0" algn="l">
              <a:spcBef>
                <a:spcPts val="0"/>
              </a:spcBef>
              <a:spcAft>
                <a:spcPts val="0"/>
              </a:spcAft>
              <a:buNone/>
            </a:pPr>
            <a:r>
              <a:rPr lang="en" sz="2200"/>
              <a:t>If we assume that the motor controller will optimize the correct polarity of the magnets, what variables can we change to command a stronger or weaker turning force?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Answer: We can modulate the total current through the magnet. </a:t>
            </a:r>
            <a:endParaRPr sz="2200"/>
          </a:p>
          <a:p>
            <a:pPr indent="0" lvl="0" marL="0" rtl="0" algn="l">
              <a:spcBef>
                <a:spcPts val="0"/>
              </a:spcBef>
              <a:spcAft>
                <a:spcPts val="0"/>
              </a:spcAft>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p:nvPr/>
        </p:nvSpPr>
        <p:spPr>
          <a:xfrm>
            <a:off x="3130313" y="3151350"/>
            <a:ext cx="667800" cy="686100"/>
          </a:xfrm>
          <a:prstGeom prst="leftBrace">
            <a:avLst>
              <a:gd fmla="val 50000" name="adj1"/>
              <a:gd fmla="val 50000" name="adj2"/>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nvSpPr>
        <p:spPr>
          <a:xfrm>
            <a:off x="2057411" y="3255900"/>
            <a:ext cx="87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Motor</a:t>
            </a:r>
            <a:endParaRPr sz="1900">
              <a:solidFill>
                <a:srgbClr val="434343"/>
              </a:solidFill>
            </a:endParaRPr>
          </a:p>
        </p:txBody>
      </p:sp>
      <p:sp>
        <p:nvSpPr>
          <p:cNvPr id="69" name="Google Shape;69;p15"/>
          <p:cNvSpPr txBox="1"/>
          <p:nvPr/>
        </p:nvSpPr>
        <p:spPr>
          <a:xfrm>
            <a:off x="242701" y="368500"/>
            <a:ext cx="18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434343"/>
                </a:solidFill>
              </a:rPr>
              <a:t>Actuator </a:t>
            </a:r>
            <a:endParaRPr sz="2400">
              <a:solidFill>
                <a:srgbClr val="434343"/>
              </a:solidFill>
            </a:endParaRPr>
          </a:p>
        </p:txBody>
      </p:sp>
      <p:sp>
        <p:nvSpPr>
          <p:cNvPr id="70" name="Google Shape;70;p15"/>
          <p:cNvSpPr txBox="1"/>
          <p:nvPr/>
        </p:nvSpPr>
        <p:spPr>
          <a:xfrm>
            <a:off x="7251500" y="368500"/>
            <a:ext cx="13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 name="Google Shape;71;p15"/>
          <p:cNvSpPr/>
          <p:nvPr/>
        </p:nvSpPr>
        <p:spPr>
          <a:xfrm rot="10800000">
            <a:off x="4722976" y="884926"/>
            <a:ext cx="1020900" cy="832800"/>
          </a:xfrm>
          <a:prstGeom prst="curvedLeftArrow">
            <a:avLst>
              <a:gd fmla="val 25000" name="adj1"/>
              <a:gd fmla="val 48345"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5"/>
          <p:cNvSpPr txBox="1"/>
          <p:nvPr/>
        </p:nvSpPr>
        <p:spPr>
          <a:xfrm>
            <a:off x="5948739" y="1062838"/>
            <a:ext cx="220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Control Algorithms </a:t>
            </a:r>
            <a:endParaRPr sz="1900">
              <a:solidFill>
                <a:schemeClr val="dk1"/>
              </a:solidFill>
            </a:endParaRPr>
          </a:p>
        </p:txBody>
      </p:sp>
      <p:sp>
        <p:nvSpPr>
          <p:cNvPr id="73" name="Google Shape;73;p15"/>
          <p:cNvSpPr/>
          <p:nvPr/>
        </p:nvSpPr>
        <p:spPr>
          <a:xfrm>
            <a:off x="3130313" y="2108150"/>
            <a:ext cx="667800" cy="969300"/>
          </a:xfrm>
          <a:prstGeom prst="leftBrace">
            <a:avLst>
              <a:gd fmla="val 50000" name="adj1"/>
              <a:gd fmla="val 50000" name="adj2"/>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nvSpPr>
        <p:spPr>
          <a:xfrm>
            <a:off x="1762707" y="2333250"/>
            <a:ext cx="145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Gearbox </a:t>
            </a:r>
            <a:endParaRPr sz="1900">
              <a:solidFill>
                <a:srgbClr val="434343"/>
              </a:solidFill>
            </a:endParaRPr>
          </a:p>
        </p:txBody>
      </p:sp>
      <p:sp>
        <p:nvSpPr>
          <p:cNvPr id="75" name="Google Shape;75;p15"/>
          <p:cNvSpPr/>
          <p:nvPr/>
        </p:nvSpPr>
        <p:spPr>
          <a:xfrm>
            <a:off x="3130313" y="3837450"/>
            <a:ext cx="667800" cy="296700"/>
          </a:xfrm>
          <a:prstGeom prst="leftBrace">
            <a:avLst>
              <a:gd fmla="val 50000" name="adj1"/>
              <a:gd fmla="val 50000" name="adj2"/>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nvSpPr>
        <p:spPr>
          <a:xfrm>
            <a:off x="904900" y="3747300"/>
            <a:ext cx="19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Motor Controller</a:t>
            </a:r>
            <a:endParaRPr sz="1900">
              <a:solidFill>
                <a:srgbClr val="434343"/>
              </a:solidFill>
            </a:endParaRPr>
          </a:p>
        </p:txBody>
      </p:sp>
      <p:pic>
        <p:nvPicPr>
          <p:cNvPr id="77" name="Google Shape;77;p15"/>
          <p:cNvPicPr preferRelativeResize="0"/>
          <p:nvPr/>
        </p:nvPicPr>
        <p:blipFill>
          <a:blip r:embed="rId3">
            <a:alphaModFix/>
          </a:blip>
          <a:stretch>
            <a:fillRect/>
          </a:stretch>
        </p:blipFill>
        <p:spPr>
          <a:xfrm rot="-5538953">
            <a:off x="4279243" y="1653020"/>
            <a:ext cx="2377515" cy="28527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2"/>
          <p:cNvSpPr txBox="1"/>
          <p:nvPr/>
        </p:nvSpPr>
        <p:spPr>
          <a:xfrm>
            <a:off x="365775" y="355200"/>
            <a:ext cx="75939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Motor Controller Takeaways: </a:t>
            </a:r>
            <a:br>
              <a:rPr lang="en" sz="2200"/>
            </a:br>
            <a:endParaRPr sz="2200"/>
          </a:p>
          <a:p>
            <a:pPr indent="-368300" lvl="0" marL="457200" rtl="0" algn="l">
              <a:spcBef>
                <a:spcPts val="0"/>
              </a:spcBef>
              <a:spcAft>
                <a:spcPts val="0"/>
              </a:spcAft>
              <a:buSzPts val="2200"/>
              <a:buAutoNum type="arabicParenR"/>
            </a:pPr>
            <a:r>
              <a:rPr lang="en" sz="2200"/>
              <a:t>The motor controller will compute the optimal polarities based on the orientation of the magnets and the desired direction of travel. </a:t>
            </a:r>
            <a:endParaRPr sz="2200"/>
          </a:p>
          <a:p>
            <a:pPr indent="-368300" lvl="0" marL="457200" rtl="0" algn="l">
              <a:spcBef>
                <a:spcPts val="0"/>
              </a:spcBef>
              <a:spcAft>
                <a:spcPts val="0"/>
              </a:spcAft>
              <a:buSzPts val="2200"/>
              <a:buAutoNum type="arabicParenR"/>
            </a:pPr>
            <a:r>
              <a:rPr lang="en" sz="2200"/>
              <a:t>For a given polarity the electromagnets will pull proportionate to the current. When you are attempting to control the motor, the input you will provide is the desired current to the motor.  </a:t>
            </a:r>
            <a:endParaRPr sz="2200"/>
          </a:p>
          <a:p>
            <a:pPr indent="0" lvl="0" marL="0" rtl="0" algn="l">
              <a:spcBef>
                <a:spcPts val="0"/>
              </a:spcBef>
              <a:spcAft>
                <a:spcPts val="0"/>
              </a:spcAft>
              <a:buNone/>
            </a:pPr>
            <a:r>
              <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4" name="Shape 584"/>
        <p:cNvGrpSpPr/>
        <p:nvPr/>
      </p:nvGrpSpPr>
      <p:grpSpPr>
        <a:xfrm>
          <a:off x="0" y="0"/>
          <a:ext cx="0" cy="0"/>
          <a:chOff x="0" y="0"/>
          <a:chExt cx="0" cy="0"/>
        </a:xfrm>
      </p:grpSpPr>
      <p:sp>
        <p:nvSpPr>
          <p:cNvPr id="585" name="Google Shape;585;p43"/>
          <p:cNvSpPr txBox="1"/>
          <p:nvPr/>
        </p:nvSpPr>
        <p:spPr>
          <a:xfrm>
            <a:off x="365775" y="355200"/>
            <a:ext cx="7593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Additional</a:t>
            </a:r>
            <a:r>
              <a:rPr lang="en" sz="2200"/>
              <a:t> Motor Controller Takeaways: </a:t>
            </a:r>
            <a:br>
              <a:rPr lang="en" sz="2200"/>
            </a:br>
            <a:endParaRPr sz="2200"/>
          </a:p>
          <a:p>
            <a:pPr indent="-368300" lvl="0" marL="457200" rtl="0" algn="l">
              <a:spcBef>
                <a:spcPts val="0"/>
              </a:spcBef>
              <a:spcAft>
                <a:spcPts val="0"/>
              </a:spcAft>
              <a:buSzPts val="2200"/>
              <a:buAutoNum type="arabicParenR"/>
            </a:pPr>
            <a:r>
              <a:rPr lang="en" sz="2200"/>
              <a:t>Motors have three wires because this is a particularly efficient option in terms of total wiring and total transistors. At any time current will be flowing through only two wires, but as the magnets move current will switch between wires and will switch the direction of flow across those wires </a:t>
            </a:r>
            <a:endParaRPr sz="2200"/>
          </a:p>
          <a:p>
            <a:pPr indent="0" lvl="0" marL="0" rtl="0" algn="l">
              <a:spcBef>
                <a:spcPts val="0"/>
              </a:spcBef>
              <a:spcAft>
                <a:spcPts val="0"/>
              </a:spcAft>
              <a:buNone/>
            </a:pPr>
            <a:r>
              <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4"/>
          <p:cNvSpPr txBox="1"/>
          <p:nvPr/>
        </p:nvSpPr>
        <p:spPr>
          <a:xfrm>
            <a:off x="365775" y="355200"/>
            <a:ext cx="759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Bonus Topic: Overheating </a:t>
            </a:r>
            <a:endParaRPr sz="2200"/>
          </a:p>
        </p:txBody>
      </p:sp>
      <p:pic>
        <p:nvPicPr>
          <p:cNvPr descr="Motor: 2207 2700Rpm/V&#10;ESC: APD UHV-Pro Series @ 24S&#10;www.powerdrives.net" id="591" name="Google Shape;591;p44" title="FPV BLDC Motor at 24s. Explosion @ 200,000 RPM.">
            <a:hlinkClick r:id="rId3"/>
          </p:cNvPr>
          <p:cNvPicPr preferRelativeResize="0"/>
          <p:nvPr/>
        </p:nvPicPr>
        <p:blipFill>
          <a:blip r:embed="rId4">
            <a:alphaModFix/>
          </a:blip>
          <a:stretch>
            <a:fillRect/>
          </a:stretch>
        </p:blipFill>
        <p:spPr>
          <a:xfrm>
            <a:off x="1107675" y="1064699"/>
            <a:ext cx="6928650" cy="389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5"/>
          <p:cNvSpPr txBox="1"/>
          <p:nvPr/>
        </p:nvSpPr>
        <p:spPr>
          <a:xfrm>
            <a:off x="245700" y="405050"/>
            <a:ext cx="80214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Extra: Hall Effect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I </a:t>
            </a:r>
            <a:r>
              <a:rPr lang="en" sz="2200"/>
              <a:t>mentioned</a:t>
            </a:r>
            <a:r>
              <a:rPr lang="en" sz="2200"/>
              <a:t> that the controller is </a:t>
            </a:r>
            <a:r>
              <a:rPr lang="en" sz="2200"/>
              <a:t>supposed</a:t>
            </a:r>
            <a:r>
              <a:rPr lang="en" sz="2200"/>
              <a:t> to modulate the </a:t>
            </a:r>
            <a:r>
              <a:rPr lang="en" sz="2200"/>
              <a:t>polarities</a:t>
            </a:r>
            <a:r>
              <a:rPr lang="en" sz="2200"/>
              <a:t> based on the position of the </a:t>
            </a:r>
            <a:r>
              <a:rPr lang="en" sz="2200"/>
              <a:t>magnets, but there is no extra device showing us position. So how do we get that? </a:t>
            </a:r>
            <a:br>
              <a:rPr lang="en" sz="2200"/>
            </a:br>
            <a:br>
              <a:rPr lang="en" sz="2200"/>
            </a:br>
            <a:r>
              <a:rPr lang="en" sz="2200"/>
              <a:t>It turns out the motor controller can actually measure the current flowing through the system. In particular, as the magnets move they actually cause some current to flow. </a:t>
            </a:r>
            <a:endParaRPr sz="2200"/>
          </a:p>
          <a:p>
            <a:pPr indent="0" lvl="0" marL="0" rtl="0" algn="l">
              <a:spcBef>
                <a:spcPts val="0"/>
              </a:spcBef>
              <a:spcAft>
                <a:spcPts val="0"/>
              </a:spcAft>
              <a:buNone/>
            </a:pPr>
            <a:r>
              <a:t/>
            </a:r>
            <a:endParaRPr sz="2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0" name="Shape 600"/>
        <p:cNvGrpSpPr/>
        <p:nvPr/>
      </p:nvGrpSpPr>
      <p:grpSpPr>
        <a:xfrm>
          <a:off x="0" y="0"/>
          <a:ext cx="0" cy="0"/>
          <a:chOff x="0" y="0"/>
          <a:chExt cx="0" cy="0"/>
        </a:xfrm>
      </p:grpSpPr>
      <p:pic>
        <p:nvPicPr>
          <p:cNvPr id="601" name="Google Shape;601;p46"/>
          <p:cNvPicPr preferRelativeResize="0"/>
          <p:nvPr/>
        </p:nvPicPr>
        <p:blipFill rotWithShape="1">
          <a:blip r:embed="rId3">
            <a:alphaModFix/>
          </a:blip>
          <a:srcRect b="0" l="5207" r="4548" t="4415"/>
          <a:stretch/>
        </p:blipFill>
        <p:spPr>
          <a:xfrm>
            <a:off x="1415325" y="468000"/>
            <a:ext cx="5821775" cy="46248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7"/>
          <p:cNvSpPr/>
          <p:nvPr/>
        </p:nvSpPr>
        <p:spPr>
          <a:xfrm>
            <a:off x="3130313" y="3151350"/>
            <a:ext cx="667800" cy="686100"/>
          </a:xfrm>
          <a:prstGeom prst="leftBrace">
            <a:avLst>
              <a:gd fmla="val 50000" name="adj1"/>
              <a:gd fmla="val 50000" name="adj2"/>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7"/>
          <p:cNvSpPr txBox="1"/>
          <p:nvPr/>
        </p:nvSpPr>
        <p:spPr>
          <a:xfrm>
            <a:off x="2057411" y="3255900"/>
            <a:ext cx="87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Motor</a:t>
            </a:r>
            <a:endParaRPr sz="1900">
              <a:solidFill>
                <a:srgbClr val="434343"/>
              </a:solidFill>
            </a:endParaRPr>
          </a:p>
        </p:txBody>
      </p:sp>
      <p:sp>
        <p:nvSpPr>
          <p:cNvPr id="608" name="Google Shape;608;p47"/>
          <p:cNvSpPr txBox="1"/>
          <p:nvPr/>
        </p:nvSpPr>
        <p:spPr>
          <a:xfrm>
            <a:off x="242700" y="368500"/>
            <a:ext cx="355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434343"/>
                </a:solidFill>
              </a:rPr>
              <a:t>Actuator - </a:t>
            </a:r>
            <a:r>
              <a:rPr lang="en" sz="2400">
                <a:solidFill>
                  <a:srgbClr val="434343"/>
                </a:solidFill>
              </a:rPr>
              <a:t>Gearbox</a:t>
            </a:r>
            <a:r>
              <a:rPr lang="en" sz="2400">
                <a:solidFill>
                  <a:srgbClr val="434343"/>
                </a:solidFill>
              </a:rPr>
              <a:t>  </a:t>
            </a:r>
            <a:endParaRPr sz="2400">
              <a:solidFill>
                <a:srgbClr val="434343"/>
              </a:solidFill>
            </a:endParaRPr>
          </a:p>
        </p:txBody>
      </p:sp>
      <p:sp>
        <p:nvSpPr>
          <p:cNvPr id="609" name="Google Shape;609;p47"/>
          <p:cNvSpPr txBox="1"/>
          <p:nvPr/>
        </p:nvSpPr>
        <p:spPr>
          <a:xfrm>
            <a:off x="7251500" y="368500"/>
            <a:ext cx="13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0" name="Google Shape;610;p47"/>
          <p:cNvSpPr/>
          <p:nvPr/>
        </p:nvSpPr>
        <p:spPr>
          <a:xfrm rot="10800000">
            <a:off x="4722976" y="884926"/>
            <a:ext cx="1020900" cy="832800"/>
          </a:xfrm>
          <a:prstGeom prst="curvedLeftArrow">
            <a:avLst>
              <a:gd fmla="val 25000" name="adj1"/>
              <a:gd fmla="val 48345"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47"/>
          <p:cNvSpPr txBox="1"/>
          <p:nvPr/>
        </p:nvSpPr>
        <p:spPr>
          <a:xfrm>
            <a:off x="5948739" y="1062838"/>
            <a:ext cx="220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Control Algorithms </a:t>
            </a:r>
            <a:endParaRPr sz="1900">
              <a:solidFill>
                <a:schemeClr val="dk1"/>
              </a:solidFill>
            </a:endParaRPr>
          </a:p>
        </p:txBody>
      </p:sp>
      <p:sp>
        <p:nvSpPr>
          <p:cNvPr id="612" name="Google Shape;612;p47"/>
          <p:cNvSpPr/>
          <p:nvPr/>
        </p:nvSpPr>
        <p:spPr>
          <a:xfrm>
            <a:off x="3130313" y="2108150"/>
            <a:ext cx="667800" cy="969300"/>
          </a:xfrm>
          <a:prstGeom prst="leftBrace">
            <a:avLst>
              <a:gd fmla="val 50000" name="adj1"/>
              <a:gd fmla="val 50000" name="adj2"/>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7"/>
          <p:cNvSpPr txBox="1"/>
          <p:nvPr/>
        </p:nvSpPr>
        <p:spPr>
          <a:xfrm>
            <a:off x="1762707" y="2333250"/>
            <a:ext cx="145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Gearbox </a:t>
            </a:r>
            <a:endParaRPr sz="1900">
              <a:solidFill>
                <a:srgbClr val="434343"/>
              </a:solidFill>
            </a:endParaRPr>
          </a:p>
        </p:txBody>
      </p:sp>
      <p:sp>
        <p:nvSpPr>
          <p:cNvPr id="614" name="Google Shape;614;p47"/>
          <p:cNvSpPr/>
          <p:nvPr/>
        </p:nvSpPr>
        <p:spPr>
          <a:xfrm>
            <a:off x="3130313" y="3837450"/>
            <a:ext cx="667800" cy="296700"/>
          </a:xfrm>
          <a:prstGeom prst="leftBrace">
            <a:avLst>
              <a:gd fmla="val 50000" name="adj1"/>
              <a:gd fmla="val 50000" name="adj2"/>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7"/>
          <p:cNvSpPr txBox="1"/>
          <p:nvPr/>
        </p:nvSpPr>
        <p:spPr>
          <a:xfrm>
            <a:off x="904900" y="3747300"/>
            <a:ext cx="19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Motor Controller</a:t>
            </a:r>
            <a:endParaRPr sz="1900">
              <a:solidFill>
                <a:srgbClr val="434343"/>
              </a:solidFill>
            </a:endParaRPr>
          </a:p>
        </p:txBody>
      </p:sp>
      <p:pic>
        <p:nvPicPr>
          <p:cNvPr id="616" name="Google Shape;616;p47"/>
          <p:cNvPicPr preferRelativeResize="0"/>
          <p:nvPr/>
        </p:nvPicPr>
        <p:blipFill>
          <a:blip r:embed="rId3">
            <a:alphaModFix/>
          </a:blip>
          <a:stretch>
            <a:fillRect/>
          </a:stretch>
        </p:blipFill>
        <p:spPr>
          <a:xfrm rot="-5538953">
            <a:off x="4279243" y="1653020"/>
            <a:ext cx="2377515" cy="28527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8"/>
          <p:cNvSpPr txBox="1"/>
          <p:nvPr/>
        </p:nvSpPr>
        <p:spPr>
          <a:xfrm>
            <a:off x="245700" y="405050"/>
            <a:ext cx="842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622" name="Google Shape;622;p48"/>
          <p:cNvSpPr txBox="1"/>
          <p:nvPr/>
        </p:nvSpPr>
        <p:spPr>
          <a:xfrm>
            <a:off x="245700" y="405050"/>
            <a:ext cx="47592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Motor Output</a:t>
            </a:r>
            <a:r>
              <a:rPr lang="en" sz="2200"/>
              <a:t>: </a:t>
            </a:r>
            <a:endParaRPr sz="2200"/>
          </a:p>
          <a:p>
            <a:pPr indent="-368300" lvl="0" marL="457200" rtl="0" algn="l">
              <a:spcBef>
                <a:spcPts val="0"/>
              </a:spcBef>
              <a:spcAft>
                <a:spcPts val="0"/>
              </a:spcAft>
              <a:buSzPts val="2200"/>
              <a:buChar char="●"/>
            </a:pPr>
            <a:r>
              <a:rPr lang="en" sz="2200"/>
              <a:t>Max m</a:t>
            </a:r>
            <a:r>
              <a:rPr lang="en" sz="2200"/>
              <a:t>otor torque: 0.3Nm </a:t>
            </a:r>
            <a:endParaRPr sz="2200"/>
          </a:p>
          <a:p>
            <a:pPr indent="-368300" lvl="1" marL="914400" rtl="0" algn="l">
              <a:spcBef>
                <a:spcPts val="0"/>
              </a:spcBef>
              <a:spcAft>
                <a:spcPts val="0"/>
              </a:spcAft>
              <a:buSzPts val="2200"/>
              <a:buChar char="○"/>
            </a:pPr>
            <a:r>
              <a:rPr lang="en" sz="2200"/>
              <a:t>With Pupper’s leg </a:t>
            </a:r>
            <a:r>
              <a:rPr lang="en" sz="2200"/>
              <a:t>length this equates to ~0.24kg  </a:t>
            </a:r>
            <a:endParaRPr sz="2200"/>
          </a:p>
          <a:p>
            <a:pPr indent="-368300" lvl="0" marL="457200" rtl="0" algn="l">
              <a:spcBef>
                <a:spcPts val="0"/>
              </a:spcBef>
              <a:spcAft>
                <a:spcPts val="0"/>
              </a:spcAft>
              <a:buSzPts val="2200"/>
              <a:buChar char="●"/>
            </a:pPr>
            <a:r>
              <a:rPr lang="en" sz="2200"/>
              <a:t>Power = force * distance / time </a:t>
            </a:r>
            <a:endParaRPr sz="2200"/>
          </a:p>
          <a:p>
            <a:pPr indent="-368300" lvl="1" marL="914400" rtl="0" algn="l">
              <a:spcBef>
                <a:spcPts val="0"/>
              </a:spcBef>
              <a:spcAft>
                <a:spcPts val="0"/>
              </a:spcAft>
              <a:buSzPts val="2200"/>
              <a:buChar char="○"/>
            </a:pPr>
            <a:r>
              <a:rPr lang="en" sz="2200"/>
              <a:t>We can increase for by decreasing distance per time</a:t>
            </a:r>
            <a:endParaRPr sz="2200"/>
          </a:p>
          <a:p>
            <a:pPr indent="-368300" lvl="0" marL="457200" rtl="0" algn="l">
              <a:spcBef>
                <a:spcPts val="0"/>
              </a:spcBef>
              <a:spcAft>
                <a:spcPts val="0"/>
              </a:spcAft>
              <a:buSzPts val="2200"/>
              <a:buChar char="●"/>
            </a:pPr>
            <a:r>
              <a:rPr lang="en" sz="2200">
                <a:solidFill>
                  <a:schemeClr val="dk1"/>
                </a:solidFill>
              </a:rPr>
              <a:t>Gears provides a way to trade speed for strength </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Gearbox offer 10:1 reduction </a:t>
            </a:r>
            <a:endParaRPr sz="2200">
              <a:solidFill>
                <a:schemeClr val="dk1"/>
              </a:solidFill>
            </a:endParaRPr>
          </a:p>
          <a:p>
            <a:pPr indent="0" lvl="0" marL="0" rtl="0" algn="l">
              <a:spcBef>
                <a:spcPts val="0"/>
              </a:spcBef>
              <a:spcAft>
                <a:spcPts val="0"/>
              </a:spcAft>
              <a:buNone/>
            </a:pPr>
            <a:r>
              <a:t/>
            </a:r>
            <a:endParaRPr sz="2200"/>
          </a:p>
        </p:txBody>
      </p:sp>
      <p:sp>
        <p:nvSpPr>
          <p:cNvPr id="623" name="Google Shape;623;p48"/>
          <p:cNvSpPr txBox="1"/>
          <p:nvPr/>
        </p:nvSpPr>
        <p:spPr>
          <a:xfrm>
            <a:off x="-49949" y="4866400"/>
            <a:ext cx="495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3"/>
              </a:rPr>
              <a:t>https://steadywin.cn/en/pd.jsp?id=9#_jcp=3_3</a:t>
            </a:r>
            <a:endParaRPr sz="900"/>
          </a:p>
        </p:txBody>
      </p:sp>
      <p:pic>
        <p:nvPicPr>
          <p:cNvPr id="624" name="Google Shape;624;p48"/>
          <p:cNvPicPr preferRelativeResize="0"/>
          <p:nvPr/>
        </p:nvPicPr>
        <p:blipFill>
          <a:blip r:embed="rId4">
            <a:alphaModFix/>
          </a:blip>
          <a:stretch>
            <a:fillRect/>
          </a:stretch>
        </p:blipFill>
        <p:spPr>
          <a:xfrm>
            <a:off x="6431035" y="2621127"/>
            <a:ext cx="1855033" cy="1857500"/>
          </a:xfrm>
          <a:prstGeom prst="rect">
            <a:avLst/>
          </a:prstGeom>
          <a:noFill/>
          <a:ln>
            <a:noFill/>
          </a:ln>
        </p:spPr>
      </p:pic>
      <p:pic>
        <p:nvPicPr>
          <p:cNvPr id="625" name="Google Shape;625;p48"/>
          <p:cNvPicPr preferRelativeResize="0"/>
          <p:nvPr/>
        </p:nvPicPr>
        <p:blipFill>
          <a:blip r:embed="rId5">
            <a:alphaModFix/>
          </a:blip>
          <a:stretch>
            <a:fillRect/>
          </a:stretch>
        </p:blipFill>
        <p:spPr>
          <a:xfrm>
            <a:off x="6455349" y="613663"/>
            <a:ext cx="1806400" cy="18405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49"/>
          <p:cNvPicPr preferRelativeResize="0"/>
          <p:nvPr/>
        </p:nvPicPr>
        <p:blipFill>
          <a:blip r:embed="rId3">
            <a:alphaModFix/>
          </a:blip>
          <a:stretch>
            <a:fillRect/>
          </a:stretch>
        </p:blipFill>
        <p:spPr>
          <a:xfrm>
            <a:off x="2073500" y="600125"/>
            <a:ext cx="1730910" cy="1863551"/>
          </a:xfrm>
          <a:prstGeom prst="rect">
            <a:avLst/>
          </a:prstGeom>
          <a:noFill/>
          <a:ln>
            <a:noFill/>
          </a:ln>
        </p:spPr>
      </p:pic>
      <p:pic>
        <p:nvPicPr>
          <p:cNvPr id="631" name="Google Shape;631;p49"/>
          <p:cNvPicPr preferRelativeResize="0"/>
          <p:nvPr/>
        </p:nvPicPr>
        <p:blipFill>
          <a:blip r:embed="rId4">
            <a:alphaModFix/>
          </a:blip>
          <a:stretch>
            <a:fillRect/>
          </a:stretch>
        </p:blipFill>
        <p:spPr>
          <a:xfrm>
            <a:off x="4218174" y="613929"/>
            <a:ext cx="1855024" cy="1838045"/>
          </a:xfrm>
          <a:prstGeom prst="rect">
            <a:avLst/>
          </a:prstGeom>
          <a:noFill/>
          <a:ln>
            <a:noFill/>
          </a:ln>
        </p:spPr>
      </p:pic>
      <p:pic>
        <p:nvPicPr>
          <p:cNvPr id="632" name="Google Shape;632;p49"/>
          <p:cNvPicPr preferRelativeResize="0"/>
          <p:nvPr/>
        </p:nvPicPr>
        <p:blipFill>
          <a:blip r:embed="rId5">
            <a:alphaModFix/>
          </a:blip>
          <a:stretch>
            <a:fillRect/>
          </a:stretch>
        </p:blipFill>
        <p:spPr>
          <a:xfrm>
            <a:off x="6399997" y="562515"/>
            <a:ext cx="1855033" cy="1857500"/>
          </a:xfrm>
          <a:prstGeom prst="rect">
            <a:avLst/>
          </a:prstGeom>
          <a:noFill/>
          <a:ln>
            <a:noFill/>
          </a:ln>
        </p:spPr>
      </p:pic>
      <p:pic>
        <p:nvPicPr>
          <p:cNvPr id="633" name="Google Shape;633;p49"/>
          <p:cNvPicPr preferRelativeResize="0"/>
          <p:nvPr/>
        </p:nvPicPr>
        <p:blipFill>
          <a:blip r:embed="rId6">
            <a:alphaModFix/>
          </a:blip>
          <a:stretch>
            <a:fillRect/>
          </a:stretch>
        </p:blipFill>
        <p:spPr>
          <a:xfrm>
            <a:off x="2007125" y="3114814"/>
            <a:ext cx="1855024" cy="1866360"/>
          </a:xfrm>
          <a:prstGeom prst="rect">
            <a:avLst/>
          </a:prstGeom>
          <a:noFill/>
          <a:ln>
            <a:noFill/>
          </a:ln>
        </p:spPr>
      </p:pic>
      <p:pic>
        <p:nvPicPr>
          <p:cNvPr id="634" name="Google Shape;634;p49"/>
          <p:cNvPicPr preferRelativeResize="0"/>
          <p:nvPr/>
        </p:nvPicPr>
        <p:blipFill>
          <a:blip r:embed="rId7">
            <a:alphaModFix/>
          </a:blip>
          <a:stretch>
            <a:fillRect/>
          </a:stretch>
        </p:blipFill>
        <p:spPr>
          <a:xfrm>
            <a:off x="6417625" y="3086803"/>
            <a:ext cx="1939152" cy="1863546"/>
          </a:xfrm>
          <a:prstGeom prst="rect">
            <a:avLst/>
          </a:prstGeom>
          <a:noFill/>
          <a:ln>
            <a:noFill/>
          </a:ln>
        </p:spPr>
      </p:pic>
      <p:pic>
        <p:nvPicPr>
          <p:cNvPr id="635" name="Google Shape;635;p49"/>
          <p:cNvPicPr preferRelativeResize="0"/>
          <p:nvPr/>
        </p:nvPicPr>
        <p:blipFill>
          <a:blip r:embed="rId8">
            <a:alphaModFix/>
          </a:blip>
          <a:stretch>
            <a:fillRect/>
          </a:stretch>
        </p:blipFill>
        <p:spPr>
          <a:xfrm>
            <a:off x="4202549" y="3140625"/>
            <a:ext cx="1806400" cy="1840556"/>
          </a:xfrm>
          <a:prstGeom prst="rect">
            <a:avLst/>
          </a:prstGeom>
          <a:noFill/>
          <a:ln>
            <a:noFill/>
          </a:ln>
        </p:spPr>
      </p:pic>
      <p:sp>
        <p:nvSpPr>
          <p:cNvPr id="636" name="Google Shape;636;p49"/>
          <p:cNvSpPr txBox="1"/>
          <p:nvPr/>
        </p:nvSpPr>
        <p:spPr>
          <a:xfrm>
            <a:off x="504275" y="1351163"/>
            <a:ext cx="105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434343"/>
                </a:solidFill>
              </a:rPr>
              <a:t>Front</a:t>
            </a:r>
            <a:endParaRPr sz="1800">
              <a:solidFill>
                <a:srgbClr val="434343"/>
              </a:solidFill>
            </a:endParaRPr>
          </a:p>
        </p:txBody>
      </p:sp>
      <p:sp>
        <p:nvSpPr>
          <p:cNvPr id="637" name="Google Shape;637;p49"/>
          <p:cNvSpPr txBox="1"/>
          <p:nvPr/>
        </p:nvSpPr>
        <p:spPr>
          <a:xfrm>
            <a:off x="504275" y="3768400"/>
            <a:ext cx="105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rgbClr val="434343"/>
                </a:solidFill>
              </a:rPr>
              <a:t>Back</a:t>
            </a:r>
            <a:endParaRPr sz="2600">
              <a:solidFill>
                <a:srgbClr val="434343"/>
              </a:solidFill>
            </a:endParaRPr>
          </a:p>
        </p:txBody>
      </p:sp>
      <p:sp>
        <p:nvSpPr>
          <p:cNvPr id="638" name="Google Shape;638;p49"/>
          <p:cNvSpPr txBox="1"/>
          <p:nvPr/>
        </p:nvSpPr>
        <p:spPr>
          <a:xfrm>
            <a:off x="1846126" y="2442977"/>
            <a:ext cx="2124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rPr>
              <a:t>Motor Controller </a:t>
            </a:r>
            <a:endParaRPr sz="1500">
              <a:solidFill>
                <a:srgbClr val="434343"/>
              </a:solidFill>
            </a:endParaRPr>
          </a:p>
        </p:txBody>
      </p:sp>
      <p:sp>
        <p:nvSpPr>
          <p:cNvPr id="639" name="Google Shape;639;p49"/>
          <p:cNvSpPr txBox="1"/>
          <p:nvPr/>
        </p:nvSpPr>
        <p:spPr>
          <a:xfrm>
            <a:off x="4063051" y="2409676"/>
            <a:ext cx="2124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rPr>
              <a:t>Permanent Magnets</a:t>
            </a:r>
            <a:endParaRPr sz="1500">
              <a:solidFill>
                <a:srgbClr val="434343"/>
              </a:solidFill>
            </a:endParaRPr>
          </a:p>
        </p:txBody>
      </p:sp>
      <p:sp>
        <p:nvSpPr>
          <p:cNvPr id="640" name="Google Shape;640;p49"/>
          <p:cNvSpPr txBox="1"/>
          <p:nvPr/>
        </p:nvSpPr>
        <p:spPr>
          <a:xfrm>
            <a:off x="1921097" y="4895303"/>
            <a:ext cx="2124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rPr>
              <a:t>Electromagnets</a:t>
            </a:r>
            <a:endParaRPr sz="1500">
              <a:solidFill>
                <a:srgbClr val="434343"/>
              </a:solidFill>
            </a:endParaRPr>
          </a:p>
        </p:txBody>
      </p:sp>
      <p:sp>
        <p:nvSpPr>
          <p:cNvPr id="641" name="Google Shape;641;p49"/>
          <p:cNvSpPr txBox="1"/>
          <p:nvPr/>
        </p:nvSpPr>
        <p:spPr>
          <a:xfrm>
            <a:off x="4527774" y="4895303"/>
            <a:ext cx="1192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rPr>
              <a:t>Sun Gear</a:t>
            </a:r>
            <a:endParaRPr sz="1500">
              <a:solidFill>
                <a:srgbClr val="434343"/>
              </a:solidFill>
            </a:endParaRPr>
          </a:p>
        </p:txBody>
      </p:sp>
      <p:sp>
        <p:nvSpPr>
          <p:cNvPr id="642" name="Google Shape;642;p49"/>
          <p:cNvSpPr txBox="1"/>
          <p:nvPr/>
        </p:nvSpPr>
        <p:spPr>
          <a:xfrm>
            <a:off x="6308826" y="2418463"/>
            <a:ext cx="2124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rPr>
              <a:t>Planetary</a:t>
            </a:r>
            <a:r>
              <a:rPr lang="en" sz="1500">
                <a:solidFill>
                  <a:srgbClr val="434343"/>
                </a:solidFill>
              </a:rPr>
              <a:t> Gears</a:t>
            </a:r>
            <a:endParaRPr sz="1500">
              <a:solidFill>
                <a:srgbClr val="434343"/>
              </a:solidFill>
            </a:endParaRPr>
          </a:p>
        </p:txBody>
      </p:sp>
      <p:sp>
        <p:nvSpPr>
          <p:cNvPr id="643" name="Google Shape;643;p49"/>
          <p:cNvSpPr txBox="1"/>
          <p:nvPr/>
        </p:nvSpPr>
        <p:spPr>
          <a:xfrm>
            <a:off x="6165801" y="4895311"/>
            <a:ext cx="2124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rPr>
              <a:t>Actuator Output</a:t>
            </a:r>
            <a:endParaRPr sz="1500">
              <a:solidFill>
                <a:srgbClr val="43434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0"/>
          <p:cNvSpPr txBox="1"/>
          <p:nvPr/>
        </p:nvSpPr>
        <p:spPr>
          <a:xfrm>
            <a:off x="245700" y="405050"/>
            <a:ext cx="842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649" name="Google Shape;649;p50"/>
          <p:cNvSpPr txBox="1"/>
          <p:nvPr/>
        </p:nvSpPr>
        <p:spPr>
          <a:xfrm>
            <a:off x="-49949" y="4866400"/>
            <a:ext cx="495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3"/>
              </a:rPr>
              <a:t>https://steadywin.cn/en/pd.jsp?id=9#_jcp=3_3</a:t>
            </a:r>
            <a:endParaRPr sz="900"/>
          </a:p>
        </p:txBody>
      </p:sp>
      <p:pic>
        <p:nvPicPr>
          <p:cNvPr id="650" name="Google Shape;650;p50" title="IMG_1026.MOV">
            <a:hlinkClick r:id="rId4"/>
          </p:cNvPr>
          <p:cNvPicPr preferRelativeResize="0"/>
          <p:nvPr/>
        </p:nvPicPr>
        <p:blipFill>
          <a:blip r:embed="rId5">
            <a:alphaModFix/>
          </a:blip>
          <a:stretch>
            <a:fillRect/>
          </a:stretch>
        </p:blipFill>
        <p:spPr>
          <a:xfrm>
            <a:off x="152400" y="164650"/>
            <a:ext cx="8087750" cy="4549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1"/>
          <p:cNvSpPr txBox="1"/>
          <p:nvPr/>
        </p:nvSpPr>
        <p:spPr>
          <a:xfrm>
            <a:off x="245700" y="405050"/>
            <a:ext cx="842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pic>
        <p:nvPicPr>
          <p:cNvPr id="656" name="Google Shape;656;p51" title="IMG_7344.MOV">
            <a:hlinkClick r:id="rId3"/>
          </p:cNvPr>
          <p:cNvPicPr preferRelativeResize="0"/>
          <p:nvPr/>
        </p:nvPicPr>
        <p:blipFill>
          <a:blip r:embed="rId4">
            <a:alphaModFix/>
          </a:blip>
          <a:stretch>
            <a:fillRect/>
          </a:stretch>
        </p:blipFill>
        <p:spPr>
          <a:xfrm>
            <a:off x="1096050" y="1114550"/>
            <a:ext cx="6951912" cy="3910451"/>
          </a:xfrm>
          <a:prstGeom prst="rect">
            <a:avLst/>
          </a:prstGeom>
          <a:noFill/>
          <a:ln>
            <a:noFill/>
          </a:ln>
        </p:spPr>
      </p:pic>
      <p:sp>
        <p:nvSpPr>
          <p:cNvPr id="657" name="Google Shape;657;p51"/>
          <p:cNvSpPr txBox="1"/>
          <p:nvPr/>
        </p:nvSpPr>
        <p:spPr>
          <a:xfrm>
            <a:off x="242700" y="368500"/>
            <a:ext cx="355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434343"/>
                </a:solidFill>
              </a:rPr>
              <a:t>Strength Testing </a:t>
            </a:r>
            <a:endParaRPr sz="24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144350" y="634626"/>
            <a:ext cx="5064449" cy="4508875"/>
          </a:xfrm>
          <a:prstGeom prst="rect">
            <a:avLst/>
          </a:prstGeom>
          <a:noFill/>
          <a:ln>
            <a:noFill/>
          </a:ln>
        </p:spPr>
      </p:pic>
      <p:sp>
        <p:nvSpPr>
          <p:cNvPr id="83" name="Google Shape;83;p16"/>
          <p:cNvSpPr txBox="1"/>
          <p:nvPr/>
        </p:nvSpPr>
        <p:spPr>
          <a:xfrm>
            <a:off x="144350" y="313675"/>
            <a:ext cx="4970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Actuator - Brushless </a:t>
            </a:r>
            <a:r>
              <a:rPr lang="en" sz="2500"/>
              <a:t>Motor </a:t>
            </a:r>
            <a:endParaRPr sz="2500"/>
          </a:p>
        </p:txBody>
      </p:sp>
      <p:cxnSp>
        <p:nvCxnSpPr>
          <p:cNvPr id="84" name="Google Shape;84;p16"/>
          <p:cNvCxnSpPr/>
          <p:nvPr/>
        </p:nvCxnSpPr>
        <p:spPr>
          <a:xfrm flipH="1">
            <a:off x="5208807" y="1624275"/>
            <a:ext cx="896400" cy="18000"/>
          </a:xfrm>
          <a:prstGeom prst="straightConnector1">
            <a:avLst/>
          </a:prstGeom>
          <a:noFill/>
          <a:ln cap="flat" cmpd="sng" w="38100">
            <a:solidFill>
              <a:schemeClr val="dk2"/>
            </a:solidFill>
            <a:prstDash val="solid"/>
            <a:round/>
            <a:headEnd len="med" w="med" type="none"/>
            <a:tailEnd len="med" w="med" type="triangle"/>
          </a:ln>
        </p:spPr>
      </p:cxnSp>
      <p:cxnSp>
        <p:nvCxnSpPr>
          <p:cNvPr id="85" name="Google Shape;85;p16"/>
          <p:cNvCxnSpPr/>
          <p:nvPr/>
        </p:nvCxnSpPr>
        <p:spPr>
          <a:xfrm rot="10800000">
            <a:off x="3338900" y="3653575"/>
            <a:ext cx="2797200" cy="0"/>
          </a:xfrm>
          <a:prstGeom prst="straightConnector1">
            <a:avLst/>
          </a:prstGeom>
          <a:noFill/>
          <a:ln cap="flat" cmpd="sng" w="38100">
            <a:solidFill>
              <a:schemeClr val="dk2"/>
            </a:solidFill>
            <a:prstDash val="solid"/>
            <a:round/>
            <a:headEnd len="med" w="med" type="none"/>
            <a:tailEnd len="med" w="med" type="triangle"/>
          </a:ln>
        </p:spPr>
      </p:cxnSp>
      <p:sp>
        <p:nvSpPr>
          <p:cNvPr id="86" name="Google Shape;86;p16"/>
          <p:cNvSpPr txBox="1"/>
          <p:nvPr/>
        </p:nvSpPr>
        <p:spPr>
          <a:xfrm>
            <a:off x="6105200" y="1371675"/>
            <a:ext cx="295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Permanent</a:t>
            </a:r>
            <a:r>
              <a:rPr lang="en" sz="2200">
                <a:solidFill>
                  <a:schemeClr val="dk2"/>
                </a:solidFill>
              </a:rPr>
              <a:t> Magnets </a:t>
            </a:r>
            <a:endParaRPr sz="2200">
              <a:solidFill>
                <a:schemeClr val="dk2"/>
              </a:solidFill>
            </a:endParaRPr>
          </a:p>
        </p:txBody>
      </p:sp>
      <p:sp>
        <p:nvSpPr>
          <p:cNvPr id="87" name="Google Shape;87;p16"/>
          <p:cNvSpPr txBox="1"/>
          <p:nvPr/>
        </p:nvSpPr>
        <p:spPr>
          <a:xfrm>
            <a:off x="6342625" y="3391975"/>
            <a:ext cx="222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Electromagnets  </a:t>
            </a:r>
            <a:endParaRPr sz="22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2"/>
          <p:cNvSpPr txBox="1"/>
          <p:nvPr/>
        </p:nvSpPr>
        <p:spPr>
          <a:xfrm>
            <a:off x="365775" y="355200"/>
            <a:ext cx="7593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Actuator Question: </a:t>
            </a:r>
            <a:br>
              <a:rPr lang="en" sz="2200"/>
            </a:br>
            <a:endParaRPr sz="2200"/>
          </a:p>
          <a:p>
            <a:pPr indent="-368300" lvl="0" marL="457200" rtl="0" algn="l">
              <a:spcBef>
                <a:spcPts val="0"/>
              </a:spcBef>
              <a:spcAft>
                <a:spcPts val="0"/>
              </a:spcAft>
              <a:buSzPts val="2200"/>
              <a:buAutoNum type="arabicParenR"/>
            </a:pPr>
            <a:r>
              <a:rPr lang="en" sz="2200"/>
              <a:t>What factors influence the maximum torque an actuator can deliver? </a:t>
            </a:r>
            <a:endParaRPr sz="2200"/>
          </a:p>
          <a:p>
            <a:pPr indent="0" lvl="0" marL="0" rtl="0" algn="l">
              <a:spcBef>
                <a:spcPts val="0"/>
              </a:spcBef>
              <a:spcAft>
                <a:spcPts val="0"/>
              </a:spcAft>
              <a:buNone/>
            </a:pPr>
            <a:r>
              <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3"/>
          <p:cNvSpPr txBox="1"/>
          <p:nvPr/>
        </p:nvSpPr>
        <p:spPr>
          <a:xfrm>
            <a:off x="365775" y="355200"/>
            <a:ext cx="75939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Actuator Question: </a:t>
            </a:r>
            <a:br>
              <a:rPr lang="en" sz="2200"/>
            </a:br>
            <a:endParaRPr sz="2200"/>
          </a:p>
          <a:p>
            <a:pPr indent="-368300" lvl="0" marL="457200" rtl="0" algn="l">
              <a:spcBef>
                <a:spcPts val="0"/>
              </a:spcBef>
              <a:spcAft>
                <a:spcPts val="0"/>
              </a:spcAft>
              <a:buSzPts val="2200"/>
              <a:buAutoNum type="arabicParenR"/>
            </a:pPr>
            <a:r>
              <a:rPr lang="en" sz="2200"/>
              <a:t>What factors influence the maximum torque an actuator can deliver?</a:t>
            </a:r>
            <a:endParaRPr sz="2200"/>
          </a:p>
          <a:p>
            <a:pPr indent="-368300" lvl="1" marL="914400" rtl="0" algn="l">
              <a:spcBef>
                <a:spcPts val="0"/>
              </a:spcBef>
              <a:spcAft>
                <a:spcPts val="0"/>
              </a:spcAft>
              <a:buSzPts val="2200"/>
              <a:buAutoNum type="alphaLcParenR"/>
            </a:pPr>
            <a:r>
              <a:rPr lang="en" sz="2200">
                <a:solidFill>
                  <a:schemeClr val="dk1"/>
                </a:solidFill>
              </a:rPr>
              <a:t>Gearbox gear ratio </a:t>
            </a:r>
            <a:endParaRPr sz="2200"/>
          </a:p>
          <a:p>
            <a:pPr indent="-368300" lvl="1" marL="914400" rtl="0" algn="l">
              <a:spcBef>
                <a:spcPts val="0"/>
              </a:spcBef>
              <a:spcAft>
                <a:spcPts val="0"/>
              </a:spcAft>
              <a:buSzPts val="2200"/>
              <a:buAutoNum type="alphaLcParenR"/>
            </a:pPr>
            <a:r>
              <a:rPr lang="en" sz="2200"/>
              <a:t>Strength</a:t>
            </a:r>
            <a:r>
              <a:rPr lang="en" sz="2200"/>
              <a:t> of magnets </a:t>
            </a:r>
            <a:endParaRPr sz="2200"/>
          </a:p>
          <a:p>
            <a:pPr indent="-368300" lvl="2" marL="1371600" rtl="0" algn="l">
              <a:spcBef>
                <a:spcPts val="0"/>
              </a:spcBef>
              <a:spcAft>
                <a:spcPts val="0"/>
              </a:spcAft>
              <a:buSzPts val="2200"/>
              <a:buAutoNum type="romanLcParenR"/>
            </a:pPr>
            <a:r>
              <a:rPr lang="en" sz="2200"/>
              <a:t>Permanent Magnets &lt;-  </a:t>
            </a:r>
            <a:r>
              <a:rPr lang="en" sz="2200"/>
              <a:t>Neodymium </a:t>
            </a:r>
            <a:endParaRPr sz="2200"/>
          </a:p>
          <a:p>
            <a:pPr indent="-368300" lvl="2" marL="1371600" rtl="0" algn="l">
              <a:spcBef>
                <a:spcPts val="0"/>
              </a:spcBef>
              <a:spcAft>
                <a:spcPts val="0"/>
              </a:spcAft>
              <a:buSzPts val="2200"/>
              <a:buAutoNum type="romanLcParenR"/>
            </a:pPr>
            <a:r>
              <a:rPr lang="en" sz="2200"/>
              <a:t>Electromagnets &lt;- Battery supplied current</a:t>
            </a:r>
            <a:endParaRPr sz="2200"/>
          </a:p>
          <a:p>
            <a:pPr indent="-368300" lvl="1" marL="914400" rtl="0" algn="l">
              <a:spcBef>
                <a:spcPts val="0"/>
              </a:spcBef>
              <a:spcAft>
                <a:spcPts val="0"/>
              </a:spcAft>
              <a:buSzPts val="2200"/>
              <a:buAutoNum type="alphaLcParenR"/>
            </a:pPr>
            <a:r>
              <a:rPr lang="en" sz="2200">
                <a:solidFill>
                  <a:schemeClr val="dk1"/>
                </a:solidFill>
              </a:rPr>
              <a:t>Motor diameter</a:t>
            </a:r>
            <a:r>
              <a:rPr lang="en" sz="2200"/>
              <a:t> </a:t>
            </a:r>
            <a:endParaRPr sz="2200"/>
          </a:p>
          <a:p>
            <a:pPr indent="0" lvl="0" marL="0" rtl="0" algn="l">
              <a:spcBef>
                <a:spcPts val="0"/>
              </a:spcBef>
              <a:spcAft>
                <a:spcPts val="0"/>
              </a:spcAft>
              <a:buNone/>
            </a:pPr>
            <a:r>
              <a:t/>
            </a:r>
            <a:endParaRPr sz="2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4"/>
          <p:cNvSpPr txBox="1"/>
          <p:nvPr/>
        </p:nvSpPr>
        <p:spPr>
          <a:xfrm>
            <a:off x="0" y="4662225"/>
            <a:ext cx="54501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FFFFFF"/>
                </a:solidFill>
                <a:highlight>
                  <a:schemeClr val="dk1"/>
                </a:highlight>
              </a:rPr>
              <a:t>https://x.com/FangSystems/status/1905678306252333182</a:t>
            </a:r>
            <a:endParaRPr/>
          </a:p>
        </p:txBody>
      </p:sp>
      <p:pic>
        <p:nvPicPr>
          <p:cNvPr id="673" name="Google Shape;673;p54"/>
          <p:cNvPicPr preferRelativeResize="0"/>
          <p:nvPr/>
        </p:nvPicPr>
        <p:blipFill rotWithShape="1">
          <a:blip r:embed="rId3">
            <a:alphaModFix/>
          </a:blip>
          <a:srcRect b="0" l="49415" r="0" t="0"/>
          <a:stretch/>
        </p:blipFill>
        <p:spPr>
          <a:xfrm>
            <a:off x="520425" y="749075"/>
            <a:ext cx="3130574" cy="3475700"/>
          </a:xfrm>
          <a:prstGeom prst="rect">
            <a:avLst/>
          </a:prstGeom>
          <a:noFill/>
          <a:ln>
            <a:noFill/>
          </a:ln>
        </p:spPr>
      </p:pic>
      <p:pic>
        <p:nvPicPr>
          <p:cNvPr id="674" name="Google Shape;674;p54"/>
          <p:cNvPicPr preferRelativeResize="0"/>
          <p:nvPr/>
        </p:nvPicPr>
        <p:blipFill>
          <a:blip r:embed="rId4">
            <a:alphaModFix/>
          </a:blip>
          <a:stretch>
            <a:fillRect/>
          </a:stretch>
        </p:blipFill>
        <p:spPr>
          <a:xfrm>
            <a:off x="4283502" y="749075"/>
            <a:ext cx="4575474" cy="24787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5"/>
          <p:cNvSpPr txBox="1"/>
          <p:nvPr/>
        </p:nvSpPr>
        <p:spPr>
          <a:xfrm>
            <a:off x="365775" y="355200"/>
            <a:ext cx="7593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Battery Capacity:</a:t>
            </a:r>
            <a:endParaRPr sz="2200"/>
          </a:p>
          <a:p>
            <a:pPr indent="-368300" lvl="0" marL="457200" rtl="0" algn="l">
              <a:spcBef>
                <a:spcPts val="0"/>
              </a:spcBef>
              <a:spcAft>
                <a:spcPts val="0"/>
              </a:spcAft>
              <a:buSzPts val="2200"/>
              <a:buChar char="●"/>
            </a:pPr>
            <a:r>
              <a:rPr lang="en" sz="2200"/>
              <a:t>AA Battery Capacity: 2.85Ah  (1.2v)</a:t>
            </a:r>
            <a:endParaRPr sz="2200"/>
          </a:p>
          <a:p>
            <a:pPr indent="-368300" lvl="0" marL="457200" rtl="0" algn="l">
              <a:spcBef>
                <a:spcPts val="0"/>
              </a:spcBef>
              <a:spcAft>
                <a:spcPts val="0"/>
              </a:spcAft>
              <a:buSzPts val="2200"/>
              <a:buChar char="●"/>
            </a:pPr>
            <a:r>
              <a:rPr lang="en" sz="2200"/>
              <a:t>Dewalt Power Stack Capacity:1.7 Ah (20v)</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How many AA batteries are needed to match the energy storage of the lithium ion battery we are using? </a:t>
            </a:r>
            <a:endParaRPr sz="2200"/>
          </a:p>
          <a:p>
            <a:pPr indent="0" lvl="0" marL="0" rtl="0" algn="l">
              <a:spcBef>
                <a:spcPts val="0"/>
              </a:spcBef>
              <a:spcAft>
                <a:spcPts val="0"/>
              </a:spcAft>
              <a:buNone/>
            </a:pPr>
            <a:br>
              <a:rPr lang="en" sz="2200"/>
            </a:br>
            <a:endParaRPr sz="2200"/>
          </a:p>
          <a:p>
            <a:pPr indent="0" lvl="0" marL="0" rtl="0" algn="l">
              <a:spcBef>
                <a:spcPts val="0"/>
              </a:spcBef>
              <a:spcAft>
                <a:spcPts val="0"/>
              </a:spcAft>
              <a:buNone/>
            </a:pPr>
            <a:r>
              <a:t/>
            </a:r>
            <a:endParaRPr sz="2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6"/>
          <p:cNvSpPr txBox="1"/>
          <p:nvPr/>
        </p:nvSpPr>
        <p:spPr>
          <a:xfrm>
            <a:off x="365775" y="355200"/>
            <a:ext cx="75939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Battery Capacity:</a:t>
            </a:r>
            <a:endParaRPr sz="2200"/>
          </a:p>
          <a:p>
            <a:pPr indent="-368300" lvl="0" marL="457200" rtl="0" algn="l">
              <a:spcBef>
                <a:spcPts val="0"/>
              </a:spcBef>
              <a:spcAft>
                <a:spcPts val="0"/>
              </a:spcAft>
              <a:buSzPts val="2200"/>
              <a:buChar char="●"/>
            </a:pPr>
            <a:r>
              <a:rPr lang="en" sz="2200"/>
              <a:t>AA Battery Capacity: 2.85Ah  (1.2v)</a:t>
            </a:r>
            <a:endParaRPr sz="2200"/>
          </a:p>
          <a:p>
            <a:pPr indent="-368300" lvl="0" marL="457200" rtl="0" algn="l">
              <a:spcBef>
                <a:spcPts val="0"/>
              </a:spcBef>
              <a:spcAft>
                <a:spcPts val="0"/>
              </a:spcAft>
              <a:buSzPts val="2200"/>
              <a:buChar char="●"/>
            </a:pPr>
            <a:r>
              <a:rPr lang="en" sz="2200"/>
              <a:t>Dewalt Power Stack Capacity: 1.7Ah (20v)</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How many AA batteries are needed to match the energy storage of the lithium ion battery we are using?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Answer: </a:t>
            </a:r>
            <a:br>
              <a:rPr lang="en" sz="2200"/>
            </a:br>
            <a:r>
              <a:rPr lang="en" sz="2200"/>
              <a:t>2.85Ah * 1.2v = 3.42Wh </a:t>
            </a:r>
            <a:endParaRPr sz="2200"/>
          </a:p>
          <a:p>
            <a:pPr indent="0" lvl="0" marL="0" rtl="0" algn="l">
              <a:spcBef>
                <a:spcPts val="0"/>
              </a:spcBef>
              <a:spcAft>
                <a:spcPts val="0"/>
              </a:spcAft>
              <a:buNone/>
            </a:pPr>
            <a:r>
              <a:rPr lang="en" sz="2200"/>
              <a:t>1.7Ah* 20v =34Wh </a:t>
            </a:r>
            <a:endParaRPr sz="2200"/>
          </a:p>
          <a:p>
            <a:pPr indent="0" lvl="0" marL="0" rtl="0" algn="l">
              <a:spcBef>
                <a:spcPts val="0"/>
              </a:spcBef>
              <a:spcAft>
                <a:spcPts val="0"/>
              </a:spcAft>
              <a:buNone/>
            </a:pPr>
            <a:r>
              <a:rPr lang="en" sz="2200"/>
              <a:t>34/3.42 = </a:t>
            </a:r>
            <a:r>
              <a:rPr b="1" lang="en" sz="2200"/>
              <a:t>10 AA Batteries </a:t>
            </a:r>
            <a:endParaRPr b="1"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7"/>
          <p:cNvSpPr txBox="1"/>
          <p:nvPr/>
        </p:nvSpPr>
        <p:spPr>
          <a:xfrm>
            <a:off x="365775" y="355200"/>
            <a:ext cx="7593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Battery Output:</a:t>
            </a:r>
            <a:endParaRPr sz="2200"/>
          </a:p>
          <a:p>
            <a:pPr indent="-368300" lvl="0" marL="457200" rtl="0" algn="l">
              <a:spcBef>
                <a:spcPts val="0"/>
              </a:spcBef>
              <a:spcAft>
                <a:spcPts val="0"/>
              </a:spcAft>
              <a:buSzPts val="2200"/>
              <a:buChar char="●"/>
            </a:pPr>
            <a:r>
              <a:rPr lang="en" sz="2200"/>
              <a:t>AA Battery Peak Output: 2A  (1.2v)</a:t>
            </a:r>
            <a:endParaRPr sz="2200"/>
          </a:p>
          <a:p>
            <a:pPr indent="-368300" lvl="0" marL="457200" rtl="0" algn="l">
              <a:spcBef>
                <a:spcPts val="0"/>
              </a:spcBef>
              <a:spcAft>
                <a:spcPts val="0"/>
              </a:spcAft>
              <a:buSzPts val="2200"/>
              <a:buChar char="●"/>
            </a:pPr>
            <a:r>
              <a:rPr lang="en" sz="2200"/>
              <a:t>Dewalt Power Stack Capacity: 30A (20v)</a:t>
            </a:r>
            <a:endParaRPr sz="2200"/>
          </a:p>
          <a:p>
            <a:pPr indent="0" lvl="0" marL="0" rtl="0" algn="l">
              <a:spcBef>
                <a:spcPts val="0"/>
              </a:spcBef>
              <a:spcAft>
                <a:spcPts val="0"/>
              </a:spcAft>
              <a:buNone/>
            </a:pPr>
            <a:br>
              <a:rPr lang="en" sz="2200"/>
            </a:br>
            <a:r>
              <a:rPr lang="en" sz="2200">
                <a:solidFill>
                  <a:schemeClr val="dk1"/>
                </a:solidFill>
              </a:rPr>
              <a:t>How many AA batteries are needed to match the peak energy output of the lithium ion battery we are using? </a:t>
            </a:r>
            <a:endParaRPr sz="2200">
              <a:solidFill>
                <a:schemeClr val="dk1"/>
              </a:solidFill>
            </a:endParaRPr>
          </a:p>
          <a:p>
            <a:pPr indent="0" lvl="0" marL="0" rtl="0" algn="l">
              <a:spcBef>
                <a:spcPts val="0"/>
              </a:spcBef>
              <a:spcAft>
                <a:spcPts val="0"/>
              </a:spcAft>
              <a:buNone/>
            </a:pPr>
            <a:r>
              <a:t/>
            </a:r>
            <a:endParaRPr sz="2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8"/>
          <p:cNvSpPr txBox="1"/>
          <p:nvPr/>
        </p:nvSpPr>
        <p:spPr>
          <a:xfrm>
            <a:off x="365775" y="355200"/>
            <a:ext cx="75939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Battery Output:</a:t>
            </a:r>
            <a:endParaRPr sz="2200"/>
          </a:p>
          <a:p>
            <a:pPr indent="-368300" lvl="0" marL="457200" rtl="0" algn="l">
              <a:spcBef>
                <a:spcPts val="0"/>
              </a:spcBef>
              <a:spcAft>
                <a:spcPts val="0"/>
              </a:spcAft>
              <a:buSzPts val="2200"/>
              <a:buChar char="●"/>
            </a:pPr>
            <a:r>
              <a:rPr lang="en" sz="2200"/>
              <a:t>AA Battery Peak Output: 2A  (1.2v)</a:t>
            </a:r>
            <a:endParaRPr sz="2200"/>
          </a:p>
          <a:p>
            <a:pPr indent="-368300" lvl="0" marL="457200" rtl="0" algn="l">
              <a:spcBef>
                <a:spcPts val="0"/>
              </a:spcBef>
              <a:spcAft>
                <a:spcPts val="0"/>
              </a:spcAft>
              <a:buSzPts val="2200"/>
              <a:buChar char="●"/>
            </a:pPr>
            <a:r>
              <a:rPr lang="en" sz="2200"/>
              <a:t>Dewalt Power Stack Capacity: 30A (20v)</a:t>
            </a:r>
            <a:endParaRPr sz="2200"/>
          </a:p>
          <a:p>
            <a:pPr indent="0" lvl="0" marL="0" rtl="0" algn="l">
              <a:spcBef>
                <a:spcPts val="0"/>
              </a:spcBef>
              <a:spcAft>
                <a:spcPts val="0"/>
              </a:spcAft>
              <a:buNone/>
            </a:pPr>
            <a:br>
              <a:rPr lang="en" sz="2200"/>
            </a:br>
            <a:r>
              <a:rPr lang="en" sz="2200">
                <a:solidFill>
                  <a:schemeClr val="dk1"/>
                </a:solidFill>
              </a:rPr>
              <a:t>How many AA batteries are needed to match the peak energy output of the lithium ion battery we are using?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lang="en" sz="2200">
                <a:solidFill>
                  <a:schemeClr val="dk1"/>
                </a:solidFill>
              </a:rPr>
              <a:t>Answer: </a:t>
            </a:r>
            <a:endParaRPr sz="2200">
              <a:solidFill>
                <a:schemeClr val="dk1"/>
              </a:solidFill>
            </a:endParaRPr>
          </a:p>
          <a:p>
            <a:pPr indent="0" lvl="0" marL="0" rtl="0" algn="l">
              <a:spcBef>
                <a:spcPts val="0"/>
              </a:spcBef>
              <a:spcAft>
                <a:spcPts val="0"/>
              </a:spcAft>
              <a:buNone/>
            </a:pPr>
            <a:r>
              <a:rPr lang="en" sz="2200">
                <a:solidFill>
                  <a:schemeClr val="dk1"/>
                </a:solidFill>
              </a:rPr>
              <a:t>2A * 1.2v = 2.4 Watts</a:t>
            </a:r>
            <a:endParaRPr sz="2200">
              <a:solidFill>
                <a:schemeClr val="dk1"/>
              </a:solidFill>
            </a:endParaRPr>
          </a:p>
          <a:p>
            <a:pPr indent="0" lvl="0" marL="0" rtl="0" algn="l">
              <a:spcBef>
                <a:spcPts val="0"/>
              </a:spcBef>
              <a:spcAft>
                <a:spcPts val="0"/>
              </a:spcAft>
              <a:buNone/>
            </a:pPr>
            <a:r>
              <a:rPr lang="en" sz="2200">
                <a:solidFill>
                  <a:schemeClr val="dk1"/>
                </a:solidFill>
              </a:rPr>
              <a:t>30A * 20v = 600 Watts</a:t>
            </a:r>
            <a:endParaRPr sz="2200">
              <a:solidFill>
                <a:schemeClr val="dk1"/>
              </a:solidFill>
            </a:endParaRPr>
          </a:p>
          <a:p>
            <a:pPr indent="0" lvl="0" marL="0" rtl="0" algn="l">
              <a:spcBef>
                <a:spcPts val="0"/>
              </a:spcBef>
              <a:spcAft>
                <a:spcPts val="0"/>
              </a:spcAft>
              <a:buNone/>
            </a:pPr>
            <a:r>
              <a:rPr lang="en" sz="2200">
                <a:solidFill>
                  <a:schemeClr val="dk1"/>
                </a:solidFill>
              </a:rPr>
              <a:t>600/2.4 = </a:t>
            </a:r>
            <a:r>
              <a:rPr b="1" lang="en" sz="2200">
                <a:solidFill>
                  <a:schemeClr val="dk1"/>
                </a:solidFill>
              </a:rPr>
              <a:t>250 AA Batteries </a:t>
            </a:r>
            <a:endParaRPr b="1"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sz="22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9"/>
          <p:cNvSpPr txBox="1"/>
          <p:nvPr/>
        </p:nvSpPr>
        <p:spPr>
          <a:xfrm>
            <a:off x="121312" y="368500"/>
            <a:ext cx="674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434343"/>
                </a:solidFill>
              </a:rPr>
              <a:t>Controlling Actuator Output </a:t>
            </a:r>
            <a:endParaRPr sz="2400">
              <a:solidFill>
                <a:srgbClr val="434343"/>
              </a:solidFill>
            </a:endParaRPr>
          </a:p>
        </p:txBody>
      </p:sp>
      <p:sp>
        <p:nvSpPr>
          <p:cNvPr id="700" name="Google Shape;700;p59"/>
          <p:cNvSpPr txBox="1"/>
          <p:nvPr/>
        </p:nvSpPr>
        <p:spPr>
          <a:xfrm>
            <a:off x="7251500" y="368500"/>
            <a:ext cx="13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1" name="Google Shape;701;p59"/>
          <p:cNvSpPr/>
          <p:nvPr/>
        </p:nvSpPr>
        <p:spPr>
          <a:xfrm>
            <a:off x="3130313" y="3151350"/>
            <a:ext cx="667800" cy="686100"/>
          </a:xfrm>
          <a:prstGeom prst="leftBrace">
            <a:avLst>
              <a:gd fmla="val 50000" name="adj1"/>
              <a:gd fmla="val 50000" name="adj2"/>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9"/>
          <p:cNvSpPr txBox="1"/>
          <p:nvPr/>
        </p:nvSpPr>
        <p:spPr>
          <a:xfrm>
            <a:off x="2057411" y="3255900"/>
            <a:ext cx="876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Motor</a:t>
            </a:r>
            <a:endParaRPr sz="1900">
              <a:solidFill>
                <a:srgbClr val="434343"/>
              </a:solidFill>
            </a:endParaRPr>
          </a:p>
        </p:txBody>
      </p:sp>
      <p:sp>
        <p:nvSpPr>
          <p:cNvPr id="703" name="Google Shape;703;p59"/>
          <p:cNvSpPr/>
          <p:nvPr/>
        </p:nvSpPr>
        <p:spPr>
          <a:xfrm rot="10800000">
            <a:off x="4722976" y="884926"/>
            <a:ext cx="1020900" cy="832800"/>
          </a:xfrm>
          <a:prstGeom prst="curvedLeftArrow">
            <a:avLst>
              <a:gd fmla="val 25000" name="adj1"/>
              <a:gd fmla="val 48345"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4" name="Google Shape;704;p59"/>
          <p:cNvSpPr txBox="1"/>
          <p:nvPr/>
        </p:nvSpPr>
        <p:spPr>
          <a:xfrm>
            <a:off x="5948739" y="1062838"/>
            <a:ext cx="220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Control Algorithms </a:t>
            </a:r>
            <a:endParaRPr sz="1900">
              <a:solidFill>
                <a:schemeClr val="dk1"/>
              </a:solidFill>
            </a:endParaRPr>
          </a:p>
        </p:txBody>
      </p:sp>
      <p:sp>
        <p:nvSpPr>
          <p:cNvPr id="705" name="Google Shape;705;p59"/>
          <p:cNvSpPr/>
          <p:nvPr/>
        </p:nvSpPr>
        <p:spPr>
          <a:xfrm>
            <a:off x="3130313" y="2108150"/>
            <a:ext cx="667800" cy="969300"/>
          </a:xfrm>
          <a:prstGeom prst="leftBrace">
            <a:avLst>
              <a:gd fmla="val 50000" name="adj1"/>
              <a:gd fmla="val 50000" name="adj2"/>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9"/>
          <p:cNvSpPr txBox="1"/>
          <p:nvPr/>
        </p:nvSpPr>
        <p:spPr>
          <a:xfrm>
            <a:off x="1762707" y="2333250"/>
            <a:ext cx="145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Gearbox </a:t>
            </a:r>
            <a:endParaRPr sz="1900">
              <a:solidFill>
                <a:srgbClr val="434343"/>
              </a:solidFill>
            </a:endParaRPr>
          </a:p>
        </p:txBody>
      </p:sp>
      <p:sp>
        <p:nvSpPr>
          <p:cNvPr id="707" name="Google Shape;707;p59"/>
          <p:cNvSpPr/>
          <p:nvPr/>
        </p:nvSpPr>
        <p:spPr>
          <a:xfrm>
            <a:off x="3130313" y="3837450"/>
            <a:ext cx="667800" cy="296700"/>
          </a:xfrm>
          <a:prstGeom prst="leftBrace">
            <a:avLst>
              <a:gd fmla="val 50000" name="adj1"/>
              <a:gd fmla="val 50000" name="adj2"/>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9"/>
          <p:cNvSpPr txBox="1"/>
          <p:nvPr/>
        </p:nvSpPr>
        <p:spPr>
          <a:xfrm>
            <a:off x="904900" y="3747300"/>
            <a:ext cx="19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434343"/>
                </a:solidFill>
              </a:rPr>
              <a:t>Motor Controller</a:t>
            </a:r>
            <a:endParaRPr sz="1900">
              <a:solidFill>
                <a:srgbClr val="434343"/>
              </a:solidFill>
            </a:endParaRPr>
          </a:p>
        </p:txBody>
      </p:sp>
      <p:pic>
        <p:nvPicPr>
          <p:cNvPr id="709" name="Google Shape;709;p59"/>
          <p:cNvPicPr preferRelativeResize="0"/>
          <p:nvPr/>
        </p:nvPicPr>
        <p:blipFill>
          <a:blip r:embed="rId3">
            <a:alphaModFix/>
          </a:blip>
          <a:stretch>
            <a:fillRect/>
          </a:stretch>
        </p:blipFill>
        <p:spPr>
          <a:xfrm rot="-5538953">
            <a:off x="4279243" y="1653020"/>
            <a:ext cx="2377515" cy="2852761"/>
          </a:xfrm>
          <a:prstGeom prst="rect">
            <a:avLst/>
          </a:prstGeom>
          <a:noFill/>
          <a:ln>
            <a:noFill/>
          </a:ln>
        </p:spPr>
      </p:pic>
      <p:sp>
        <p:nvSpPr>
          <p:cNvPr id="710" name="Google Shape;710;p59"/>
          <p:cNvSpPr txBox="1"/>
          <p:nvPr/>
        </p:nvSpPr>
        <p:spPr>
          <a:xfrm>
            <a:off x="811450" y="4516000"/>
            <a:ext cx="8119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34343"/>
                </a:solidFill>
              </a:rPr>
              <a:t>With the help of the motor controller we can now specify the desired twisting force at </a:t>
            </a:r>
            <a:r>
              <a:rPr b="1" lang="en" sz="1700">
                <a:solidFill>
                  <a:srgbClr val="434343"/>
                </a:solidFill>
              </a:rPr>
              <a:t>each timepoint</a:t>
            </a:r>
            <a:r>
              <a:rPr lang="en" sz="1700">
                <a:solidFill>
                  <a:srgbClr val="434343"/>
                </a:solidFill>
              </a:rPr>
              <a:t> with a </a:t>
            </a:r>
            <a:r>
              <a:rPr b="1" lang="en" sz="1700">
                <a:solidFill>
                  <a:srgbClr val="434343"/>
                </a:solidFill>
              </a:rPr>
              <a:t>single scalar value </a:t>
            </a:r>
            <a:r>
              <a:rPr lang="en" sz="1700">
                <a:solidFill>
                  <a:srgbClr val="434343"/>
                </a:solidFill>
              </a:rPr>
              <a:t>expressing the desired current</a:t>
            </a:r>
            <a:endParaRPr sz="1700">
              <a:solidFill>
                <a:srgbClr val="43434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60"/>
          <p:cNvPicPr preferRelativeResize="0"/>
          <p:nvPr/>
        </p:nvPicPr>
        <p:blipFill rotWithShape="1">
          <a:blip r:embed="rId3">
            <a:alphaModFix/>
          </a:blip>
          <a:srcRect b="0" l="0" r="44598" t="36342"/>
          <a:stretch/>
        </p:blipFill>
        <p:spPr>
          <a:xfrm>
            <a:off x="5279575" y="1563875"/>
            <a:ext cx="1970475" cy="2015775"/>
          </a:xfrm>
          <a:prstGeom prst="rect">
            <a:avLst/>
          </a:prstGeom>
          <a:noFill/>
          <a:ln>
            <a:noFill/>
          </a:ln>
        </p:spPr>
      </p:pic>
      <p:sp>
        <p:nvSpPr>
          <p:cNvPr id="716" name="Google Shape;716;p60"/>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7" name="Google Shape;717;p60"/>
          <p:cNvSpPr txBox="1"/>
          <p:nvPr/>
        </p:nvSpPr>
        <p:spPr>
          <a:xfrm>
            <a:off x="410675" y="232700"/>
            <a:ext cx="562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Controlling output position </a:t>
            </a:r>
            <a:endParaRPr sz="2500"/>
          </a:p>
        </p:txBody>
      </p:sp>
      <p:sp>
        <p:nvSpPr>
          <p:cNvPr id="718" name="Google Shape;718;p60"/>
          <p:cNvSpPr txBox="1"/>
          <p:nvPr/>
        </p:nvSpPr>
        <p:spPr>
          <a:xfrm>
            <a:off x="410675" y="1026650"/>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719" name="Google Shape;719;p60"/>
          <p:cNvGrpSpPr/>
          <p:nvPr/>
        </p:nvGrpSpPr>
        <p:grpSpPr>
          <a:xfrm>
            <a:off x="5530200" y="1492050"/>
            <a:ext cx="1697400" cy="1697400"/>
            <a:chOff x="5530200" y="1492050"/>
            <a:chExt cx="1697400" cy="1697400"/>
          </a:xfrm>
        </p:grpSpPr>
        <p:sp>
          <p:nvSpPr>
            <p:cNvPr id="720" name="Google Shape;720;p60"/>
            <p:cNvSpPr/>
            <p:nvPr/>
          </p:nvSpPr>
          <p:spPr>
            <a:xfrm>
              <a:off x="5530200" y="1492050"/>
              <a:ext cx="1697400" cy="169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0"/>
            <p:cNvSpPr/>
            <p:nvPr/>
          </p:nvSpPr>
          <p:spPr>
            <a:xfrm>
              <a:off x="6255750" y="1492050"/>
              <a:ext cx="246300" cy="213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60"/>
          <p:cNvSpPr/>
          <p:nvPr/>
        </p:nvSpPr>
        <p:spPr>
          <a:xfrm>
            <a:off x="7337102" y="2039607"/>
            <a:ext cx="1081500" cy="58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23" name="Google Shape;723;p60"/>
          <p:cNvSpPr txBox="1"/>
          <p:nvPr/>
        </p:nvSpPr>
        <p:spPr>
          <a:xfrm>
            <a:off x="410675" y="1426850"/>
            <a:ext cx="4321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Question: How could we select motor currents to orient the wheel 90 degrees to the right? </a:t>
            </a:r>
            <a:endParaRPr sz="2200">
              <a:solidFill>
                <a:schemeClr val="dk1"/>
              </a:solidFill>
            </a:endParaRPr>
          </a:p>
        </p:txBody>
      </p:sp>
      <p:sp>
        <p:nvSpPr>
          <p:cNvPr id="724" name="Google Shape;724;p60"/>
          <p:cNvSpPr/>
          <p:nvPr/>
        </p:nvSpPr>
        <p:spPr>
          <a:xfrm rot="3006555">
            <a:off x="6887155" y="1473384"/>
            <a:ext cx="671733" cy="399975"/>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1"/>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0" name="Google Shape;730;p61"/>
          <p:cNvSpPr txBox="1"/>
          <p:nvPr/>
        </p:nvSpPr>
        <p:spPr>
          <a:xfrm>
            <a:off x="410675" y="232700"/>
            <a:ext cx="562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Controlling output position </a:t>
            </a:r>
            <a:endParaRPr sz="2500"/>
          </a:p>
        </p:txBody>
      </p:sp>
      <p:sp>
        <p:nvSpPr>
          <p:cNvPr id="731" name="Google Shape;731;p61"/>
          <p:cNvSpPr txBox="1"/>
          <p:nvPr/>
        </p:nvSpPr>
        <p:spPr>
          <a:xfrm>
            <a:off x="410675" y="1026650"/>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732" name="Google Shape;732;p61"/>
          <p:cNvGrpSpPr/>
          <p:nvPr/>
        </p:nvGrpSpPr>
        <p:grpSpPr>
          <a:xfrm>
            <a:off x="5530200" y="1492050"/>
            <a:ext cx="1697400" cy="1697400"/>
            <a:chOff x="5530200" y="1492050"/>
            <a:chExt cx="1697400" cy="1697400"/>
          </a:xfrm>
        </p:grpSpPr>
        <p:sp>
          <p:nvSpPr>
            <p:cNvPr id="733" name="Google Shape;733;p61"/>
            <p:cNvSpPr/>
            <p:nvPr/>
          </p:nvSpPr>
          <p:spPr>
            <a:xfrm>
              <a:off x="5530200" y="1492050"/>
              <a:ext cx="1697400" cy="169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1"/>
            <p:cNvSpPr/>
            <p:nvPr/>
          </p:nvSpPr>
          <p:spPr>
            <a:xfrm>
              <a:off x="6255750" y="1492050"/>
              <a:ext cx="246300" cy="213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61"/>
          <p:cNvSpPr/>
          <p:nvPr/>
        </p:nvSpPr>
        <p:spPr>
          <a:xfrm>
            <a:off x="7337102" y="2039607"/>
            <a:ext cx="1081500" cy="58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36" name="Google Shape;736;p61"/>
          <p:cNvSpPr txBox="1"/>
          <p:nvPr/>
        </p:nvSpPr>
        <p:spPr>
          <a:xfrm>
            <a:off x="330575" y="1088900"/>
            <a:ext cx="43215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AutoNum type="arabicPeriod"/>
            </a:pPr>
            <a:r>
              <a:rPr lang="en" sz="2200">
                <a:solidFill>
                  <a:schemeClr val="dk1"/>
                </a:solidFill>
              </a:rPr>
              <a:t>Bang Bang</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n" sz="2200">
                <a:solidFill>
                  <a:schemeClr val="dk1"/>
                </a:solidFill>
              </a:rPr>
              <a:t>Proportional Control</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en" sz="2200">
                <a:solidFill>
                  <a:schemeClr val="dk1"/>
                </a:solidFill>
              </a:rPr>
              <a:t>Proportional Derivative Control  </a:t>
            </a:r>
            <a:endParaRPr sz="2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3">
            <a:alphaModFix/>
          </a:blip>
          <a:srcRect b="0" l="0" r="44598" t="36342"/>
          <a:stretch/>
        </p:blipFill>
        <p:spPr>
          <a:xfrm>
            <a:off x="144350" y="1136975"/>
            <a:ext cx="3916500" cy="4006525"/>
          </a:xfrm>
          <a:prstGeom prst="rect">
            <a:avLst/>
          </a:prstGeom>
          <a:noFill/>
          <a:ln>
            <a:noFill/>
          </a:ln>
        </p:spPr>
      </p:pic>
      <p:sp>
        <p:nvSpPr>
          <p:cNvPr id="93" name="Google Shape;93;p17"/>
          <p:cNvSpPr/>
          <p:nvPr/>
        </p:nvSpPr>
        <p:spPr>
          <a:xfrm>
            <a:off x="238325" y="646375"/>
            <a:ext cx="4333800" cy="413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rot="-10668612">
            <a:off x="2205510" y="1231312"/>
            <a:ext cx="361164" cy="45123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7"/>
          <p:cNvPicPr preferRelativeResize="0"/>
          <p:nvPr/>
        </p:nvPicPr>
        <p:blipFill rotWithShape="1">
          <a:blip r:embed="rId3">
            <a:alphaModFix/>
          </a:blip>
          <a:srcRect b="45784" l="45841" r="4325" t="2458"/>
          <a:stretch/>
        </p:blipFill>
        <p:spPr>
          <a:xfrm>
            <a:off x="5829275" y="646375"/>
            <a:ext cx="2634925" cy="2436400"/>
          </a:xfrm>
          <a:prstGeom prst="rect">
            <a:avLst/>
          </a:prstGeom>
          <a:noFill/>
          <a:ln>
            <a:noFill/>
          </a:ln>
        </p:spPr>
      </p:pic>
      <p:cxnSp>
        <p:nvCxnSpPr>
          <p:cNvPr id="96" name="Google Shape;96;p17"/>
          <p:cNvCxnSpPr/>
          <p:nvPr/>
        </p:nvCxnSpPr>
        <p:spPr>
          <a:xfrm rot="10800000">
            <a:off x="4421625" y="2454450"/>
            <a:ext cx="1263300" cy="0"/>
          </a:xfrm>
          <a:prstGeom prst="straightConnector1">
            <a:avLst/>
          </a:prstGeom>
          <a:noFill/>
          <a:ln cap="flat" cmpd="sng" w="38100">
            <a:solidFill>
              <a:schemeClr val="dk2"/>
            </a:solidFill>
            <a:prstDash val="solid"/>
            <a:round/>
            <a:headEnd len="med" w="med" type="none"/>
            <a:tailEnd len="med" w="med" type="triangle"/>
          </a:ln>
        </p:spPr>
      </p:cxnSp>
      <p:sp>
        <p:nvSpPr>
          <p:cNvPr id="97" name="Google Shape;97;p17"/>
          <p:cNvSpPr/>
          <p:nvPr/>
        </p:nvSpPr>
        <p:spPr>
          <a:xfrm>
            <a:off x="5937526" y="800625"/>
            <a:ext cx="2229900" cy="212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6623356" y="974555"/>
            <a:ext cx="216600" cy="469200"/>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1290286" y="204323"/>
            <a:ext cx="222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Electromagnet </a:t>
            </a:r>
            <a:endParaRPr sz="2200">
              <a:solidFill>
                <a:schemeClr val="dk2"/>
              </a:solidFill>
            </a:endParaRPr>
          </a:p>
        </p:txBody>
      </p:sp>
      <p:sp>
        <p:nvSpPr>
          <p:cNvPr id="100" name="Google Shape;100;p17"/>
          <p:cNvSpPr txBox="1"/>
          <p:nvPr/>
        </p:nvSpPr>
        <p:spPr>
          <a:xfrm>
            <a:off x="5937536" y="277419"/>
            <a:ext cx="295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Permanent Magnets </a:t>
            </a:r>
            <a:endParaRPr sz="2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2"/>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42" name="Google Shape;742;p62"/>
          <p:cNvSpPr txBox="1"/>
          <p:nvPr/>
        </p:nvSpPr>
        <p:spPr>
          <a:xfrm>
            <a:off x="410675" y="232700"/>
            <a:ext cx="6816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Controlling output position - Bang Bang </a:t>
            </a:r>
            <a:endParaRPr sz="2500"/>
          </a:p>
        </p:txBody>
      </p:sp>
      <p:sp>
        <p:nvSpPr>
          <p:cNvPr id="743" name="Google Shape;743;p62"/>
          <p:cNvSpPr txBox="1"/>
          <p:nvPr/>
        </p:nvSpPr>
        <p:spPr>
          <a:xfrm>
            <a:off x="410675" y="1026650"/>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744" name="Google Shape;744;p62"/>
          <p:cNvGrpSpPr/>
          <p:nvPr/>
        </p:nvGrpSpPr>
        <p:grpSpPr>
          <a:xfrm>
            <a:off x="5530200" y="1492050"/>
            <a:ext cx="1697400" cy="1697400"/>
            <a:chOff x="5530200" y="1492050"/>
            <a:chExt cx="1697400" cy="1697400"/>
          </a:xfrm>
        </p:grpSpPr>
        <p:sp>
          <p:nvSpPr>
            <p:cNvPr id="745" name="Google Shape;745;p62"/>
            <p:cNvSpPr/>
            <p:nvPr/>
          </p:nvSpPr>
          <p:spPr>
            <a:xfrm>
              <a:off x="5530200" y="1492050"/>
              <a:ext cx="1697400" cy="169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2"/>
            <p:cNvSpPr/>
            <p:nvPr/>
          </p:nvSpPr>
          <p:spPr>
            <a:xfrm>
              <a:off x="6255750" y="1492050"/>
              <a:ext cx="246300" cy="213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62"/>
          <p:cNvSpPr/>
          <p:nvPr/>
        </p:nvSpPr>
        <p:spPr>
          <a:xfrm>
            <a:off x="7337102" y="2039607"/>
            <a:ext cx="1081500" cy="58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48" name="Google Shape;748;p62"/>
          <p:cNvSpPr txBox="1"/>
          <p:nvPr/>
        </p:nvSpPr>
        <p:spPr>
          <a:xfrm>
            <a:off x="513450" y="1203200"/>
            <a:ext cx="43215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Description</a:t>
            </a:r>
            <a:r>
              <a:rPr lang="en" sz="2200">
                <a:solidFill>
                  <a:schemeClr val="dk1"/>
                </a:solidFill>
              </a:rPr>
              <a:t>: If we are to the left of target set a fixed positive current. If we are to the right, set a fixed negative current.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sz="22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3"/>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4" name="Google Shape;754;p63"/>
          <p:cNvSpPr txBox="1"/>
          <p:nvPr/>
        </p:nvSpPr>
        <p:spPr>
          <a:xfrm>
            <a:off x="410675" y="232700"/>
            <a:ext cx="6816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Controlling </a:t>
            </a:r>
            <a:r>
              <a:rPr lang="en" sz="2500"/>
              <a:t>output</a:t>
            </a:r>
            <a:r>
              <a:rPr lang="en" sz="2500"/>
              <a:t> position - Bang Bang </a:t>
            </a:r>
            <a:endParaRPr sz="2500"/>
          </a:p>
        </p:txBody>
      </p:sp>
      <p:sp>
        <p:nvSpPr>
          <p:cNvPr id="755" name="Google Shape;755;p63"/>
          <p:cNvSpPr txBox="1"/>
          <p:nvPr/>
        </p:nvSpPr>
        <p:spPr>
          <a:xfrm>
            <a:off x="410675" y="1026650"/>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756" name="Google Shape;756;p63"/>
          <p:cNvGrpSpPr/>
          <p:nvPr/>
        </p:nvGrpSpPr>
        <p:grpSpPr>
          <a:xfrm>
            <a:off x="5530200" y="1492050"/>
            <a:ext cx="1697400" cy="1697400"/>
            <a:chOff x="5530200" y="1492050"/>
            <a:chExt cx="1697400" cy="1697400"/>
          </a:xfrm>
        </p:grpSpPr>
        <p:sp>
          <p:nvSpPr>
            <p:cNvPr id="757" name="Google Shape;757;p63"/>
            <p:cNvSpPr/>
            <p:nvPr/>
          </p:nvSpPr>
          <p:spPr>
            <a:xfrm>
              <a:off x="5530200" y="1492050"/>
              <a:ext cx="1697400" cy="169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3"/>
            <p:cNvSpPr/>
            <p:nvPr/>
          </p:nvSpPr>
          <p:spPr>
            <a:xfrm>
              <a:off x="6255750" y="1492050"/>
              <a:ext cx="246300" cy="213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63"/>
          <p:cNvSpPr/>
          <p:nvPr/>
        </p:nvSpPr>
        <p:spPr>
          <a:xfrm>
            <a:off x="7337102" y="2039607"/>
            <a:ext cx="1081500" cy="58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60" name="Google Shape;760;p63"/>
          <p:cNvSpPr txBox="1"/>
          <p:nvPr/>
        </p:nvSpPr>
        <p:spPr>
          <a:xfrm>
            <a:off x="513450" y="1203200"/>
            <a:ext cx="4321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Description</a:t>
            </a:r>
            <a:r>
              <a:rPr lang="en" sz="2200">
                <a:solidFill>
                  <a:schemeClr val="dk1"/>
                </a:solidFill>
              </a:rPr>
              <a:t>: If we are to the left of target set a fixed positive current. If we are to the right, set a fixed negative current.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b="1" lang="en" sz="2200">
                <a:solidFill>
                  <a:schemeClr val="dk1"/>
                </a:solidFill>
              </a:rPr>
              <a:t>Issue</a:t>
            </a:r>
            <a:r>
              <a:rPr lang="en" sz="2200">
                <a:solidFill>
                  <a:schemeClr val="dk1"/>
                </a:solidFill>
              </a:rPr>
              <a:t>: The controller will add full power even when we are off by a very small amount, </a:t>
            </a:r>
            <a:r>
              <a:rPr lang="en" sz="2200">
                <a:solidFill>
                  <a:schemeClr val="dk1"/>
                </a:solidFill>
              </a:rPr>
              <a:t>making the disk jitter back and forth at the target. </a:t>
            </a:r>
            <a:r>
              <a:rPr lang="en" sz="2200">
                <a:solidFill>
                  <a:schemeClr val="dk1"/>
                </a:solidFill>
              </a:rPr>
              <a:t> </a:t>
            </a:r>
            <a:endParaRPr sz="22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4"/>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6" name="Google Shape;766;p64"/>
          <p:cNvSpPr txBox="1"/>
          <p:nvPr/>
        </p:nvSpPr>
        <p:spPr>
          <a:xfrm>
            <a:off x="410675" y="232700"/>
            <a:ext cx="7681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Controlling output position - Proportional Control </a:t>
            </a:r>
            <a:endParaRPr sz="2500"/>
          </a:p>
        </p:txBody>
      </p:sp>
      <p:sp>
        <p:nvSpPr>
          <p:cNvPr id="767" name="Google Shape;767;p64"/>
          <p:cNvSpPr txBox="1"/>
          <p:nvPr/>
        </p:nvSpPr>
        <p:spPr>
          <a:xfrm>
            <a:off x="410675" y="1026650"/>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768" name="Google Shape;768;p64"/>
          <p:cNvGrpSpPr/>
          <p:nvPr/>
        </p:nvGrpSpPr>
        <p:grpSpPr>
          <a:xfrm>
            <a:off x="5530200" y="1492050"/>
            <a:ext cx="1697400" cy="1697400"/>
            <a:chOff x="5530200" y="1492050"/>
            <a:chExt cx="1697400" cy="1697400"/>
          </a:xfrm>
        </p:grpSpPr>
        <p:sp>
          <p:nvSpPr>
            <p:cNvPr id="769" name="Google Shape;769;p64"/>
            <p:cNvSpPr/>
            <p:nvPr/>
          </p:nvSpPr>
          <p:spPr>
            <a:xfrm>
              <a:off x="5530200" y="1492050"/>
              <a:ext cx="1697400" cy="169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4"/>
            <p:cNvSpPr/>
            <p:nvPr/>
          </p:nvSpPr>
          <p:spPr>
            <a:xfrm>
              <a:off x="6255750" y="1492050"/>
              <a:ext cx="246300" cy="213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64"/>
          <p:cNvSpPr/>
          <p:nvPr/>
        </p:nvSpPr>
        <p:spPr>
          <a:xfrm>
            <a:off x="7337102" y="2039607"/>
            <a:ext cx="1081500" cy="58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72" name="Google Shape;772;p64"/>
          <p:cNvSpPr txBox="1"/>
          <p:nvPr/>
        </p:nvSpPr>
        <p:spPr>
          <a:xfrm>
            <a:off x="513450" y="1203200"/>
            <a:ext cx="4321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Description</a:t>
            </a:r>
            <a:r>
              <a:rPr lang="en" sz="2200">
                <a:solidFill>
                  <a:schemeClr val="dk1"/>
                </a:solidFill>
              </a:rPr>
              <a:t>: Add more current as the target is further away.  </a:t>
            </a:r>
            <a:endParaRPr i="1" sz="22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5"/>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8" name="Google Shape;778;p65"/>
          <p:cNvSpPr txBox="1"/>
          <p:nvPr/>
        </p:nvSpPr>
        <p:spPr>
          <a:xfrm>
            <a:off x="410675" y="232700"/>
            <a:ext cx="7681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Controlling output position - Proportional Control </a:t>
            </a:r>
            <a:endParaRPr sz="2500"/>
          </a:p>
        </p:txBody>
      </p:sp>
      <p:sp>
        <p:nvSpPr>
          <p:cNvPr id="779" name="Google Shape;779;p65"/>
          <p:cNvSpPr txBox="1"/>
          <p:nvPr/>
        </p:nvSpPr>
        <p:spPr>
          <a:xfrm>
            <a:off x="410675" y="1026650"/>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780" name="Google Shape;780;p65"/>
          <p:cNvGrpSpPr/>
          <p:nvPr/>
        </p:nvGrpSpPr>
        <p:grpSpPr>
          <a:xfrm>
            <a:off x="5530200" y="1492050"/>
            <a:ext cx="1697400" cy="1697400"/>
            <a:chOff x="5530200" y="1492050"/>
            <a:chExt cx="1697400" cy="1697400"/>
          </a:xfrm>
        </p:grpSpPr>
        <p:sp>
          <p:nvSpPr>
            <p:cNvPr id="781" name="Google Shape;781;p65"/>
            <p:cNvSpPr/>
            <p:nvPr/>
          </p:nvSpPr>
          <p:spPr>
            <a:xfrm>
              <a:off x="5530200" y="1492050"/>
              <a:ext cx="1697400" cy="169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5"/>
            <p:cNvSpPr/>
            <p:nvPr/>
          </p:nvSpPr>
          <p:spPr>
            <a:xfrm>
              <a:off x="6255750" y="1492050"/>
              <a:ext cx="246300" cy="213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65"/>
          <p:cNvSpPr/>
          <p:nvPr/>
        </p:nvSpPr>
        <p:spPr>
          <a:xfrm>
            <a:off x="7337102" y="2039607"/>
            <a:ext cx="1081500" cy="58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84" name="Google Shape;784;p65"/>
          <p:cNvSpPr txBox="1"/>
          <p:nvPr/>
        </p:nvSpPr>
        <p:spPr>
          <a:xfrm>
            <a:off x="513450" y="1203200"/>
            <a:ext cx="43215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Description</a:t>
            </a:r>
            <a:r>
              <a:rPr lang="en" sz="2200">
                <a:solidFill>
                  <a:schemeClr val="dk1"/>
                </a:solidFill>
              </a:rPr>
              <a:t>: Add more current as the target is further away.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b="1" lang="en" sz="2200">
                <a:solidFill>
                  <a:schemeClr val="dk1"/>
                </a:solidFill>
              </a:rPr>
              <a:t>Issue</a:t>
            </a:r>
            <a:r>
              <a:rPr lang="en" sz="2200">
                <a:solidFill>
                  <a:schemeClr val="dk1"/>
                </a:solidFill>
              </a:rPr>
              <a:t>: This can still cause overshooting if that target starts far away, since the motor will pick up speed and carry momentum. </a:t>
            </a:r>
            <a:br>
              <a:rPr lang="en" sz="2200">
                <a:solidFill>
                  <a:schemeClr val="dk1"/>
                </a:solidFill>
              </a:rPr>
            </a:br>
            <a:br>
              <a:rPr lang="en" sz="2200">
                <a:solidFill>
                  <a:schemeClr val="dk1"/>
                </a:solidFill>
              </a:rPr>
            </a:br>
            <a:r>
              <a:rPr b="1" lang="en" sz="2200">
                <a:solidFill>
                  <a:schemeClr val="dk1"/>
                </a:solidFill>
              </a:rPr>
              <a:t>Fun fact</a:t>
            </a:r>
            <a:r>
              <a:rPr lang="en" sz="2200">
                <a:solidFill>
                  <a:schemeClr val="dk1"/>
                </a:solidFill>
              </a:rPr>
              <a:t>: This is also Hooke’s law: </a:t>
            </a:r>
            <a:r>
              <a:rPr i="1" lang="en" sz="2200">
                <a:solidFill>
                  <a:schemeClr val="dk1"/>
                </a:solidFill>
              </a:rPr>
              <a:t>F = kx</a:t>
            </a:r>
            <a:endParaRPr i="1" sz="22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6"/>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90" name="Google Shape;790;p66"/>
          <p:cNvSpPr txBox="1"/>
          <p:nvPr/>
        </p:nvSpPr>
        <p:spPr>
          <a:xfrm>
            <a:off x="410675" y="232700"/>
            <a:ext cx="7681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Controlling output position - PD Control </a:t>
            </a:r>
            <a:endParaRPr sz="2500"/>
          </a:p>
        </p:txBody>
      </p:sp>
      <p:sp>
        <p:nvSpPr>
          <p:cNvPr id="791" name="Google Shape;791;p66"/>
          <p:cNvSpPr txBox="1"/>
          <p:nvPr/>
        </p:nvSpPr>
        <p:spPr>
          <a:xfrm>
            <a:off x="410675" y="1026650"/>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92" name="Google Shape;792;p66"/>
          <p:cNvSpPr txBox="1"/>
          <p:nvPr/>
        </p:nvSpPr>
        <p:spPr>
          <a:xfrm>
            <a:off x="513450" y="1203200"/>
            <a:ext cx="47673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Description</a:t>
            </a:r>
            <a:r>
              <a:rPr lang="en" sz="2200">
                <a:solidFill>
                  <a:schemeClr val="dk1"/>
                </a:solidFill>
              </a:rPr>
              <a:t>: </a:t>
            </a:r>
            <a:r>
              <a:rPr lang="en" sz="2200">
                <a:solidFill>
                  <a:schemeClr val="dk1"/>
                </a:solidFill>
              </a:rPr>
              <a:t>Proportionate</a:t>
            </a:r>
            <a:r>
              <a:rPr lang="en" sz="2200">
                <a:solidFill>
                  <a:schemeClr val="dk1"/>
                </a:solidFill>
              </a:rPr>
              <a:t> </a:t>
            </a:r>
            <a:r>
              <a:rPr lang="en" sz="2200">
                <a:solidFill>
                  <a:schemeClr val="dk1"/>
                </a:solidFill>
              </a:rPr>
              <a:t>control</a:t>
            </a:r>
            <a:r>
              <a:rPr lang="en" sz="2200">
                <a:solidFill>
                  <a:schemeClr val="dk1"/>
                </a:solidFill>
              </a:rPr>
              <a:t> but add a counteracting force based on speed. E.g. dampening.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i="1" sz="2200">
              <a:solidFill>
                <a:schemeClr val="dk1"/>
              </a:solidFill>
            </a:endParaRPr>
          </a:p>
        </p:txBody>
      </p:sp>
      <p:grpSp>
        <p:nvGrpSpPr>
          <p:cNvPr id="793" name="Google Shape;793;p66"/>
          <p:cNvGrpSpPr/>
          <p:nvPr/>
        </p:nvGrpSpPr>
        <p:grpSpPr>
          <a:xfrm>
            <a:off x="5530200" y="1492050"/>
            <a:ext cx="1697400" cy="1697400"/>
            <a:chOff x="5530200" y="1492050"/>
            <a:chExt cx="1697400" cy="1697400"/>
          </a:xfrm>
        </p:grpSpPr>
        <p:sp>
          <p:nvSpPr>
            <p:cNvPr id="794" name="Google Shape;794;p66"/>
            <p:cNvSpPr/>
            <p:nvPr/>
          </p:nvSpPr>
          <p:spPr>
            <a:xfrm>
              <a:off x="5530200" y="1492050"/>
              <a:ext cx="1697400" cy="169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6"/>
            <p:cNvSpPr/>
            <p:nvPr/>
          </p:nvSpPr>
          <p:spPr>
            <a:xfrm>
              <a:off x="6255750" y="1492050"/>
              <a:ext cx="246300" cy="213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66"/>
          <p:cNvSpPr/>
          <p:nvPr/>
        </p:nvSpPr>
        <p:spPr>
          <a:xfrm>
            <a:off x="7337102" y="2039607"/>
            <a:ext cx="1081500" cy="588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7"/>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2" name="Google Shape;802;p67"/>
          <p:cNvSpPr txBox="1"/>
          <p:nvPr/>
        </p:nvSpPr>
        <p:spPr>
          <a:xfrm>
            <a:off x="410675" y="232700"/>
            <a:ext cx="7681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Controlling output position - PD Control </a:t>
            </a:r>
            <a:endParaRPr sz="2500"/>
          </a:p>
        </p:txBody>
      </p:sp>
      <p:sp>
        <p:nvSpPr>
          <p:cNvPr id="803" name="Google Shape;803;p67"/>
          <p:cNvSpPr txBox="1"/>
          <p:nvPr/>
        </p:nvSpPr>
        <p:spPr>
          <a:xfrm>
            <a:off x="410675" y="1026650"/>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4" name="Google Shape;804;p67"/>
          <p:cNvSpPr txBox="1"/>
          <p:nvPr/>
        </p:nvSpPr>
        <p:spPr>
          <a:xfrm>
            <a:off x="513450" y="1203200"/>
            <a:ext cx="47673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Description</a:t>
            </a:r>
            <a:r>
              <a:rPr lang="en" sz="2200">
                <a:solidFill>
                  <a:schemeClr val="dk1"/>
                </a:solidFill>
              </a:rPr>
              <a:t>: Proportionate control but add a </a:t>
            </a:r>
            <a:r>
              <a:rPr lang="en" sz="2200">
                <a:solidFill>
                  <a:schemeClr val="dk1"/>
                </a:solidFill>
              </a:rPr>
              <a:t>counteracting</a:t>
            </a:r>
            <a:r>
              <a:rPr lang="en" sz="2200">
                <a:solidFill>
                  <a:schemeClr val="dk1"/>
                </a:solidFill>
              </a:rPr>
              <a:t> force based on speed. E.g. dampening.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b="1" lang="en" sz="2200">
                <a:solidFill>
                  <a:schemeClr val="dk1"/>
                </a:solidFill>
              </a:rPr>
              <a:t>Issue</a:t>
            </a:r>
            <a:r>
              <a:rPr lang="en" sz="2200">
                <a:solidFill>
                  <a:schemeClr val="dk1"/>
                </a:solidFill>
              </a:rPr>
              <a:t>: If the load is heavy we will need to wait for enough error to build up to add the counteracting current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b="1" lang="en" sz="2200">
                <a:solidFill>
                  <a:schemeClr val="dk1"/>
                </a:solidFill>
              </a:rPr>
              <a:t>Fun Fact</a:t>
            </a:r>
            <a:r>
              <a:rPr lang="en" sz="2200">
                <a:solidFill>
                  <a:schemeClr val="dk1"/>
                </a:solidFill>
              </a:rPr>
              <a:t>: This control method is incredibly common outside robotics. </a:t>
            </a:r>
            <a:br>
              <a:rPr lang="en" sz="2200">
                <a:solidFill>
                  <a:schemeClr val="dk1"/>
                </a:solidFill>
              </a:rPr>
            </a:br>
            <a:br>
              <a:rPr lang="en" sz="2200">
                <a:solidFill>
                  <a:schemeClr val="dk1"/>
                </a:solidFill>
              </a:rPr>
            </a:br>
            <a:endParaRPr i="1" sz="2200">
              <a:solidFill>
                <a:schemeClr val="dk1"/>
              </a:solidFill>
            </a:endParaRPr>
          </a:p>
        </p:txBody>
      </p:sp>
      <p:sp>
        <p:nvSpPr>
          <p:cNvPr id="805" name="Google Shape;805;p67"/>
          <p:cNvSpPr/>
          <p:nvPr/>
        </p:nvSpPr>
        <p:spPr>
          <a:xfrm>
            <a:off x="5594125" y="1600750"/>
            <a:ext cx="1013100" cy="101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7"/>
          <p:cNvSpPr/>
          <p:nvPr/>
        </p:nvSpPr>
        <p:spPr>
          <a:xfrm rot="623375">
            <a:off x="6269125" y="2201207"/>
            <a:ext cx="1560384" cy="177821"/>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7"/>
          <p:cNvSpPr/>
          <p:nvPr/>
        </p:nvSpPr>
        <p:spPr>
          <a:xfrm>
            <a:off x="7265535" y="3189170"/>
            <a:ext cx="1218300" cy="12183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Heavy</a:t>
            </a:r>
            <a:endParaRPr/>
          </a:p>
        </p:txBody>
      </p:sp>
      <p:cxnSp>
        <p:nvCxnSpPr>
          <p:cNvPr id="808" name="Google Shape;808;p67"/>
          <p:cNvCxnSpPr>
            <a:stCxn id="806" idx="3"/>
          </p:cNvCxnSpPr>
          <p:nvPr/>
        </p:nvCxnSpPr>
        <p:spPr>
          <a:xfrm flipH="1">
            <a:off x="7805017" y="2430818"/>
            <a:ext cx="11700" cy="93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8"/>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4" name="Google Shape;814;p68"/>
          <p:cNvSpPr txBox="1"/>
          <p:nvPr/>
        </p:nvSpPr>
        <p:spPr>
          <a:xfrm>
            <a:off x="410675" y="232700"/>
            <a:ext cx="7681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Controlling output position - PID Control </a:t>
            </a:r>
            <a:endParaRPr sz="2500"/>
          </a:p>
        </p:txBody>
      </p:sp>
      <p:sp>
        <p:nvSpPr>
          <p:cNvPr id="815" name="Google Shape;815;p68"/>
          <p:cNvSpPr txBox="1"/>
          <p:nvPr/>
        </p:nvSpPr>
        <p:spPr>
          <a:xfrm>
            <a:off x="410675" y="1026650"/>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6" name="Google Shape;816;p68"/>
          <p:cNvSpPr txBox="1"/>
          <p:nvPr/>
        </p:nvSpPr>
        <p:spPr>
          <a:xfrm>
            <a:off x="513450" y="1203200"/>
            <a:ext cx="47673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Description</a:t>
            </a:r>
            <a:r>
              <a:rPr lang="en" sz="2200">
                <a:solidFill>
                  <a:schemeClr val="dk1"/>
                </a:solidFill>
              </a:rPr>
              <a:t>: Proportionate control with dampening. Also we will add an extra term that looks at the accumulated error and add additional current to counteract it.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rPr b="1" lang="en" sz="2200">
                <a:solidFill>
                  <a:schemeClr val="dk1"/>
                </a:solidFill>
              </a:rPr>
              <a:t>Issue</a:t>
            </a:r>
            <a:r>
              <a:rPr lang="en" sz="2200">
                <a:solidFill>
                  <a:schemeClr val="dk1"/>
                </a:solidFill>
              </a:rPr>
              <a:t>: We are still forced to wait for the error to average out for a bit. Next step would be </a:t>
            </a:r>
            <a:r>
              <a:rPr lang="en" sz="2200">
                <a:solidFill>
                  <a:schemeClr val="dk1"/>
                </a:solidFill>
              </a:rPr>
              <a:t>model</a:t>
            </a:r>
            <a:r>
              <a:rPr lang="en" sz="2200">
                <a:solidFill>
                  <a:schemeClr val="dk1"/>
                </a:solidFill>
              </a:rPr>
              <a:t> predictive </a:t>
            </a:r>
            <a:r>
              <a:rPr lang="en" sz="2200">
                <a:solidFill>
                  <a:schemeClr val="dk1"/>
                </a:solidFill>
              </a:rPr>
              <a:t>control. For this class PD control is typically sufficient. </a:t>
            </a:r>
            <a:br>
              <a:rPr lang="en" sz="2200">
                <a:solidFill>
                  <a:schemeClr val="dk1"/>
                </a:solidFill>
              </a:rPr>
            </a:br>
            <a:endParaRPr i="1" sz="2200">
              <a:solidFill>
                <a:schemeClr val="dk1"/>
              </a:solidFill>
            </a:endParaRPr>
          </a:p>
        </p:txBody>
      </p:sp>
      <p:sp>
        <p:nvSpPr>
          <p:cNvPr id="817" name="Google Shape;817;p68"/>
          <p:cNvSpPr/>
          <p:nvPr/>
        </p:nvSpPr>
        <p:spPr>
          <a:xfrm>
            <a:off x="5594125" y="1600750"/>
            <a:ext cx="1013100" cy="101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8"/>
          <p:cNvSpPr/>
          <p:nvPr/>
        </p:nvSpPr>
        <p:spPr>
          <a:xfrm>
            <a:off x="6269139" y="2086932"/>
            <a:ext cx="1560300" cy="17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8"/>
          <p:cNvSpPr/>
          <p:nvPr/>
        </p:nvSpPr>
        <p:spPr>
          <a:xfrm>
            <a:off x="7219815" y="2983430"/>
            <a:ext cx="1218300" cy="12183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Heavy</a:t>
            </a:r>
            <a:endParaRPr/>
          </a:p>
        </p:txBody>
      </p:sp>
      <p:cxnSp>
        <p:nvCxnSpPr>
          <p:cNvPr id="820" name="Google Shape;820;p68"/>
          <p:cNvCxnSpPr>
            <a:stCxn id="818" idx="3"/>
          </p:cNvCxnSpPr>
          <p:nvPr/>
        </p:nvCxnSpPr>
        <p:spPr>
          <a:xfrm flipH="1">
            <a:off x="7817739" y="2175882"/>
            <a:ext cx="11700" cy="93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9"/>
          <p:cNvSpPr txBox="1"/>
          <p:nvPr/>
        </p:nvSpPr>
        <p:spPr>
          <a:xfrm>
            <a:off x="245700" y="405050"/>
            <a:ext cx="4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6" name="Google Shape;826;p69"/>
          <p:cNvSpPr txBox="1"/>
          <p:nvPr/>
        </p:nvSpPr>
        <p:spPr>
          <a:xfrm>
            <a:off x="410675" y="232700"/>
            <a:ext cx="8024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t>PID Terminology  </a:t>
            </a:r>
            <a:endParaRPr sz="2500"/>
          </a:p>
        </p:txBody>
      </p:sp>
      <p:sp>
        <p:nvSpPr>
          <p:cNvPr id="827" name="Google Shape;827;p69"/>
          <p:cNvSpPr txBox="1"/>
          <p:nvPr/>
        </p:nvSpPr>
        <p:spPr>
          <a:xfrm>
            <a:off x="410675" y="862375"/>
            <a:ext cx="41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28" name="Google Shape;828;p69"/>
          <p:cNvSpPr txBox="1"/>
          <p:nvPr/>
        </p:nvSpPr>
        <p:spPr>
          <a:xfrm>
            <a:off x="410675" y="862375"/>
            <a:ext cx="9007800" cy="32325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 sz="2200"/>
              <a:t>P: Add current </a:t>
            </a:r>
            <a:r>
              <a:rPr lang="en" sz="2200"/>
              <a:t>linearly relative to </a:t>
            </a:r>
            <a:r>
              <a:rPr lang="en" sz="2200"/>
              <a:t>the position error</a:t>
            </a:r>
            <a:endParaRPr sz="2200"/>
          </a:p>
          <a:p>
            <a:pPr indent="-368300" lvl="1" marL="914400" rtl="0" algn="l">
              <a:spcBef>
                <a:spcPts val="0"/>
              </a:spcBef>
              <a:spcAft>
                <a:spcPts val="0"/>
              </a:spcAft>
              <a:buSzPts val="2200"/>
              <a:buChar char="○"/>
            </a:pPr>
            <a:r>
              <a:rPr lang="en" sz="2200"/>
              <a:t>Proportional to position </a:t>
            </a:r>
            <a:endParaRPr sz="2200"/>
          </a:p>
          <a:p>
            <a:pPr indent="-368300" lvl="0" marL="457200" rtl="0" algn="l">
              <a:spcBef>
                <a:spcPts val="0"/>
              </a:spcBef>
              <a:spcAft>
                <a:spcPts val="0"/>
              </a:spcAft>
              <a:buSzPts val="2200"/>
              <a:buChar char="●"/>
            </a:pPr>
            <a:r>
              <a:rPr lang="en" sz="2200"/>
              <a:t>I:  </a:t>
            </a:r>
            <a:r>
              <a:rPr lang="en" sz="2200">
                <a:solidFill>
                  <a:schemeClr val="dk1"/>
                </a:solidFill>
              </a:rPr>
              <a:t>Add additional current based on the accumulated position error  </a:t>
            </a:r>
            <a:endParaRPr sz="2200"/>
          </a:p>
          <a:p>
            <a:pPr indent="-368300" lvl="1" marL="914400" rtl="0" algn="l">
              <a:spcBef>
                <a:spcPts val="0"/>
              </a:spcBef>
              <a:spcAft>
                <a:spcPts val="0"/>
              </a:spcAft>
              <a:buSzPts val="2200"/>
              <a:buChar char="○"/>
            </a:pPr>
            <a:r>
              <a:rPr lang="en" sz="2200"/>
              <a:t>Integral of position error </a:t>
            </a:r>
            <a:endParaRPr sz="2200"/>
          </a:p>
          <a:p>
            <a:pPr indent="-368300" lvl="0" marL="457200" rtl="0" algn="l">
              <a:spcBef>
                <a:spcPts val="0"/>
              </a:spcBef>
              <a:spcAft>
                <a:spcPts val="0"/>
              </a:spcAft>
              <a:buSzPts val="2200"/>
              <a:buChar char="●"/>
            </a:pPr>
            <a:r>
              <a:rPr lang="en" sz="2200"/>
              <a:t>D: Subtract current proportional to the speed </a:t>
            </a:r>
            <a:endParaRPr sz="2200"/>
          </a:p>
          <a:p>
            <a:pPr indent="-368300" lvl="1" marL="914400" rtl="0" algn="l">
              <a:spcBef>
                <a:spcPts val="0"/>
              </a:spcBef>
              <a:spcAft>
                <a:spcPts val="0"/>
              </a:spcAft>
              <a:buSzPts val="2200"/>
              <a:buChar char="○"/>
            </a:pPr>
            <a:r>
              <a:rPr lang="en" sz="2200"/>
              <a:t>Derivative of position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p:nvPr/>
        </p:nvSpPr>
        <p:spPr>
          <a:xfrm rot="-2492152">
            <a:off x="-320102" y="493688"/>
            <a:ext cx="5378465" cy="5378465"/>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106" name="Google Shape;106;p18"/>
          <p:cNvSpPr txBox="1"/>
          <p:nvPr/>
        </p:nvSpPr>
        <p:spPr>
          <a:xfrm>
            <a:off x="144350" y="249424"/>
            <a:ext cx="1804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Motor </a:t>
            </a:r>
            <a:endParaRPr sz="2200"/>
          </a:p>
        </p:txBody>
      </p:sp>
      <p:sp>
        <p:nvSpPr>
          <p:cNvPr id="107" name="Google Shape;107;p18"/>
          <p:cNvSpPr/>
          <p:nvPr/>
        </p:nvSpPr>
        <p:spPr>
          <a:xfrm>
            <a:off x="238325" y="772623"/>
            <a:ext cx="4333800" cy="413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rot="-10668612">
            <a:off x="2205510" y="1357560"/>
            <a:ext cx="361164" cy="45123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rot="-617865">
            <a:off x="1849849" y="862876"/>
            <a:ext cx="216487" cy="469226"/>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8"/>
          <p:cNvCxnSpPr/>
          <p:nvPr/>
        </p:nvCxnSpPr>
        <p:spPr>
          <a:xfrm rot="10800000">
            <a:off x="2671136" y="1662012"/>
            <a:ext cx="2797200" cy="0"/>
          </a:xfrm>
          <a:prstGeom prst="straightConnector1">
            <a:avLst/>
          </a:prstGeom>
          <a:noFill/>
          <a:ln cap="flat" cmpd="sng" w="38100">
            <a:solidFill>
              <a:schemeClr val="dk2"/>
            </a:solidFill>
            <a:prstDash val="solid"/>
            <a:round/>
            <a:headEnd len="med" w="med" type="none"/>
            <a:tailEnd len="med" w="med" type="triangle"/>
          </a:ln>
        </p:spPr>
      </p:cxnSp>
      <p:sp>
        <p:nvSpPr>
          <p:cNvPr id="111" name="Google Shape;111;p18"/>
          <p:cNvSpPr txBox="1"/>
          <p:nvPr/>
        </p:nvSpPr>
        <p:spPr>
          <a:xfrm>
            <a:off x="5674861" y="1400412"/>
            <a:ext cx="2229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Electromagnet  </a:t>
            </a:r>
            <a:endParaRPr sz="2200">
              <a:solidFill>
                <a:schemeClr val="dk2"/>
              </a:solidFill>
            </a:endParaRPr>
          </a:p>
        </p:txBody>
      </p:sp>
      <p:cxnSp>
        <p:nvCxnSpPr>
          <p:cNvPr id="112" name="Google Shape;112;p18"/>
          <p:cNvCxnSpPr/>
          <p:nvPr/>
        </p:nvCxnSpPr>
        <p:spPr>
          <a:xfrm rot="10800000">
            <a:off x="2400381" y="1058708"/>
            <a:ext cx="2894700" cy="0"/>
          </a:xfrm>
          <a:prstGeom prst="straightConnector1">
            <a:avLst/>
          </a:prstGeom>
          <a:noFill/>
          <a:ln cap="flat" cmpd="sng" w="38100">
            <a:solidFill>
              <a:schemeClr val="dk2"/>
            </a:solidFill>
            <a:prstDash val="solid"/>
            <a:round/>
            <a:headEnd len="med" w="med" type="none"/>
            <a:tailEnd len="med" w="med" type="triangle"/>
          </a:ln>
        </p:spPr>
      </p:cxnSp>
      <p:sp>
        <p:nvSpPr>
          <p:cNvPr id="113" name="Google Shape;113;p18"/>
          <p:cNvSpPr txBox="1"/>
          <p:nvPr/>
        </p:nvSpPr>
        <p:spPr>
          <a:xfrm>
            <a:off x="5295074" y="806108"/>
            <a:ext cx="295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Permanent Magnets </a:t>
            </a:r>
            <a:endParaRPr sz="2200">
              <a:solidFill>
                <a:schemeClr val="dk2"/>
              </a:solidFill>
            </a:endParaRPr>
          </a:p>
        </p:txBody>
      </p:sp>
      <p:sp>
        <p:nvSpPr>
          <p:cNvPr id="114" name="Google Shape;114;p18"/>
          <p:cNvSpPr txBox="1"/>
          <p:nvPr/>
        </p:nvSpPr>
        <p:spPr>
          <a:xfrm rot="-665666">
            <a:off x="1832698" y="1012609"/>
            <a:ext cx="469270" cy="40019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
        <p:nvSpPr>
          <p:cNvPr id="115" name="Google Shape;115;p18"/>
          <p:cNvSpPr txBox="1"/>
          <p:nvPr/>
        </p:nvSpPr>
        <p:spPr>
          <a:xfrm rot="-665666">
            <a:off x="1787502" y="782388"/>
            <a:ext cx="469270" cy="40019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116" name="Google Shape;116;p18"/>
          <p:cNvSpPr txBox="1"/>
          <p:nvPr/>
        </p:nvSpPr>
        <p:spPr>
          <a:xfrm>
            <a:off x="2205632" y="1491834"/>
            <a:ext cx="46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t>
            </a:r>
            <a:endParaRPr/>
          </a:p>
        </p:txBody>
      </p:sp>
      <p:sp>
        <p:nvSpPr>
          <p:cNvPr id="117" name="Google Shape;117;p18"/>
          <p:cNvSpPr txBox="1"/>
          <p:nvPr/>
        </p:nvSpPr>
        <p:spPr>
          <a:xfrm>
            <a:off x="2223679" y="1274800"/>
            <a:ext cx="46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p:nvPr/>
        </p:nvSpPr>
        <p:spPr>
          <a:xfrm rot="-10669139">
            <a:off x="2083255" y="2065428"/>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rot="-532686">
            <a:off x="1114804" y="501728"/>
            <a:ext cx="623976" cy="135207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txBox="1"/>
          <p:nvPr/>
        </p:nvSpPr>
        <p:spPr>
          <a:xfrm rot="-532251">
            <a:off x="1329077" y="1282377"/>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125" name="Google Shape;125;p19"/>
          <p:cNvSpPr txBox="1"/>
          <p:nvPr/>
        </p:nvSpPr>
        <p:spPr>
          <a:xfrm rot="-532251">
            <a:off x="1205535" y="490854"/>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126" name="Google Shape;126;p19"/>
          <p:cNvSpPr txBox="1"/>
          <p:nvPr/>
        </p:nvSpPr>
        <p:spPr>
          <a:xfrm>
            <a:off x="2406131" y="2795102"/>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127" name="Google Shape;127;p19"/>
          <p:cNvSpPr txBox="1"/>
          <p:nvPr/>
        </p:nvSpPr>
        <p:spPr>
          <a:xfrm>
            <a:off x="2406120" y="2130716"/>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128" name="Google Shape;128;p19"/>
          <p:cNvSpPr txBox="1"/>
          <p:nvPr/>
        </p:nvSpPr>
        <p:spPr>
          <a:xfrm>
            <a:off x="892201" y="3380250"/>
            <a:ext cx="3406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Set common polarity</a:t>
            </a:r>
            <a:r>
              <a:rPr lang="en" sz="1700">
                <a:solidFill>
                  <a:schemeClr val="dk2"/>
                </a:solidFill>
              </a:rPr>
              <a:t> to repel, outer ring turns left</a:t>
            </a:r>
            <a:endParaRPr sz="1700">
              <a:solidFill>
                <a:schemeClr val="dk2"/>
              </a:solidFill>
            </a:endParaRPr>
          </a:p>
        </p:txBody>
      </p:sp>
      <p:sp>
        <p:nvSpPr>
          <p:cNvPr id="129" name="Google Shape;129;p19"/>
          <p:cNvSpPr/>
          <p:nvPr/>
        </p:nvSpPr>
        <p:spPr>
          <a:xfrm rot="-10669139">
            <a:off x="6992230" y="1993478"/>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rot="-532686">
            <a:off x="6023779" y="429778"/>
            <a:ext cx="623976" cy="135207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txBox="1"/>
          <p:nvPr/>
        </p:nvSpPr>
        <p:spPr>
          <a:xfrm rot="-532251">
            <a:off x="6238052" y="1210427"/>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132" name="Google Shape;132;p19"/>
          <p:cNvSpPr txBox="1"/>
          <p:nvPr/>
        </p:nvSpPr>
        <p:spPr>
          <a:xfrm rot="-532251">
            <a:off x="6114510" y="418904"/>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133" name="Google Shape;133;p19"/>
          <p:cNvSpPr txBox="1"/>
          <p:nvPr/>
        </p:nvSpPr>
        <p:spPr>
          <a:xfrm>
            <a:off x="7315106" y="2723152"/>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134" name="Google Shape;134;p19"/>
          <p:cNvSpPr txBox="1"/>
          <p:nvPr/>
        </p:nvSpPr>
        <p:spPr>
          <a:xfrm>
            <a:off x="7315095" y="2058766"/>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135" name="Google Shape;135;p19"/>
          <p:cNvSpPr txBox="1"/>
          <p:nvPr/>
        </p:nvSpPr>
        <p:spPr>
          <a:xfrm>
            <a:off x="5458402" y="3413600"/>
            <a:ext cx="3756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solidFill>
                  <a:schemeClr val="dk2"/>
                </a:solidFill>
              </a:rPr>
              <a:t>Set opposite polarity to attract, outer ring turns right</a:t>
            </a:r>
            <a:endParaRPr sz="1700">
              <a:solidFill>
                <a:schemeClr val="dk2"/>
              </a:solidFill>
            </a:endParaRPr>
          </a:p>
          <a:p>
            <a:pPr indent="0" lvl="0" marL="0" rtl="0" algn="l">
              <a:spcBef>
                <a:spcPts val="0"/>
              </a:spcBef>
              <a:spcAft>
                <a:spcPts val="0"/>
              </a:spcAft>
              <a:buNone/>
            </a:pPr>
            <a:r>
              <a:t/>
            </a:r>
            <a:endParaRPr sz="1700">
              <a:solidFill>
                <a:schemeClr val="dk2"/>
              </a:solidFill>
            </a:endParaRPr>
          </a:p>
        </p:txBody>
      </p:sp>
      <p:cxnSp>
        <p:nvCxnSpPr>
          <p:cNvPr id="136" name="Google Shape;136;p19"/>
          <p:cNvCxnSpPr/>
          <p:nvPr/>
        </p:nvCxnSpPr>
        <p:spPr>
          <a:xfrm>
            <a:off x="6769653" y="1781102"/>
            <a:ext cx="288900" cy="0"/>
          </a:xfrm>
          <a:prstGeom prst="straightConnector1">
            <a:avLst/>
          </a:prstGeom>
          <a:noFill/>
          <a:ln cap="flat" cmpd="sng" w="19050">
            <a:solidFill>
              <a:schemeClr val="dk2"/>
            </a:solidFill>
            <a:prstDash val="solid"/>
            <a:round/>
            <a:headEnd len="med" w="med" type="none"/>
            <a:tailEnd len="med" w="med" type="triangle"/>
          </a:ln>
        </p:spPr>
      </p:cxnSp>
      <p:cxnSp>
        <p:nvCxnSpPr>
          <p:cNvPr id="137" name="Google Shape;137;p19"/>
          <p:cNvCxnSpPr/>
          <p:nvPr/>
        </p:nvCxnSpPr>
        <p:spPr>
          <a:xfrm rot="10800000">
            <a:off x="7206203" y="1782903"/>
            <a:ext cx="260700" cy="0"/>
          </a:xfrm>
          <a:prstGeom prst="straightConnector1">
            <a:avLst/>
          </a:prstGeom>
          <a:noFill/>
          <a:ln cap="flat" cmpd="sng" w="19050">
            <a:solidFill>
              <a:schemeClr val="dk2"/>
            </a:solidFill>
            <a:prstDash val="solid"/>
            <a:round/>
            <a:headEnd len="med" w="med" type="none"/>
            <a:tailEnd len="med" w="med" type="triangle"/>
          </a:ln>
        </p:spPr>
      </p:cxnSp>
      <p:cxnSp>
        <p:nvCxnSpPr>
          <p:cNvPr id="138" name="Google Shape;138;p19"/>
          <p:cNvCxnSpPr/>
          <p:nvPr/>
        </p:nvCxnSpPr>
        <p:spPr>
          <a:xfrm>
            <a:off x="2138236" y="1883649"/>
            <a:ext cx="288900" cy="0"/>
          </a:xfrm>
          <a:prstGeom prst="straightConnector1">
            <a:avLst/>
          </a:prstGeom>
          <a:noFill/>
          <a:ln cap="flat" cmpd="sng" w="19050">
            <a:solidFill>
              <a:schemeClr val="dk2"/>
            </a:solidFill>
            <a:prstDash val="solid"/>
            <a:round/>
            <a:headEnd len="med" w="med" type="none"/>
            <a:tailEnd len="med" w="med" type="triangle"/>
          </a:ln>
        </p:spPr>
      </p:cxnSp>
      <p:cxnSp>
        <p:nvCxnSpPr>
          <p:cNvPr id="139" name="Google Shape;139;p19"/>
          <p:cNvCxnSpPr/>
          <p:nvPr/>
        </p:nvCxnSpPr>
        <p:spPr>
          <a:xfrm rot="10800000">
            <a:off x="1762421" y="1877631"/>
            <a:ext cx="260700" cy="0"/>
          </a:xfrm>
          <a:prstGeom prst="straightConnector1">
            <a:avLst/>
          </a:prstGeom>
          <a:noFill/>
          <a:ln cap="flat" cmpd="sng" w="19050">
            <a:solidFill>
              <a:schemeClr val="dk2"/>
            </a:solidFill>
            <a:prstDash val="solid"/>
            <a:round/>
            <a:headEnd len="med" w="med" type="none"/>
            <a:tailEnd len="med" w="med" type="triangle"/>
          </a:ln>
        </p:spPr>
      </p:cxnSp>
      <p:sp>
        <p:nvSpPr>
          <p:cNvPr id="140" name="Google Shape;140;p19"/>
          <p:cNvSpPr txBox="1"/>
          <p:nvPr/>
        </p:nvSpPr>
        <p:spPr>
          <a:xfrm>
            <a:off x="892200" y="4383200"/>
            <a:ext cx="7660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solidFill>
                  <a:schemeClr val="dk2"/>
                </a:solidFill>
              </a:rPr>
              <a:t>Summary: Magnets will exert force based on the polarity of the fields and that force is proportional to the strength and distance of those fields</a:t>
            </a:r>
            <a:endParaRPr sz="1700">
              <a:solidFill>
                <a:schemeClr val="dk2"/>
              </a:solidFill>
            </a:endParaRPr>
          </a:p>
          <a:p>
            <a:pPr indent="0" lvl="0" marL="0" rtl="0" algn="l">
              <a:spcBef>
                <a:spcPts val="0"/>
              </a:spcBef>
              <a:spcAft>
                <a:spcPts val="0"/>
              </a:spcAft>
              <a:buNone/>
            </a:pPr>
            <a:r>
              <a:t/>
            </a:r>
            <a:endParaRPr sz="17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146" name="Google Shape;146;p20"/>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rot="-532686">
            <a:off x="3944329" y="1041739"/>
            <a:ext cx="623976" cy="135207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txBox="1"/>
          <p:nvPr/>
        </p:nvSpPr>
        <p:spPr>
          <a:xfrm rot="-532251">
            <a:off x="4158602" y="1822389"/>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149" name="Google Shape;149;p20"/>
          <p:cNvSpPr txBox="1"/>
          <p:nvPr/>
        </p:nvSpPr>
        <p:spPr>
          <a:xfrm rot="-532251">
            <a:off x="4035060" y="1030865"/>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150" name="Google Shape;150;p20"/>
          <p:cNvSpPr txBox="1"/>
          <p:nvPr/>
        </p:nvSpPr>
        <p:spPr>
          <a:xfrm>
            <a:off x="5235656" y="3335114"/>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151" name="Google Shape;151;p20"/>
          <p:cNvSpPr txBox="1"/>
          <p:nvPr/>
        </p:nvSpPr>
        <p:spPr>
          <a:xfrm>
            <a:off x="5235647" y="2670725"/>
            <a:ext cx="58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152" name="Google Shape;152;p20"/>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txBox="1"/>
          <p:nvPr/>
        </p:nvSpPr>
        <p:spPr>
          <a:xfrm rot="-771284">
            <a:off x="5143469" y="3214340"/>
            <a:ext cx="54342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154" name="Google Shape;154;p20"/>
          <p:cNvSpPr txBox="1"/>
          <p:nvPr/>
        </p:nvSpPr>
        <p:spPr>
          <a:xfrm rot="-770758">
            <a:off x="4197121" y="2656553"/>
            <a:ext cx="135204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155" name="Google Shape;155;p20"/>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157" name="Google Shape;157;p20"/>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20"/>
          <p:cNvGrpSpPr/>
          <p:nvPr/>
        </p:nvGrpSpPr>
        <p:grpSpPr>
          <a:xfrm>
            <a:off x="4760636" y="2336747"/>
            <a:ext cx="664714" cy="6018"/>
            <a:chOff x="1830696" y="2390855"/>
            <a:chExt cx="664714" cy="6018"/>
          </a:xfrm>
        </p:grpSpPr>
        <p:cxnSp>
          <p:nvCxnSpPr>
            <p:cNvPr id="163" name="Google Shape;163;p20"/>
            <p:cNvCxnSpPr/>
            <p:nvPr/>
          </p:nvCxnSpPr>
          <p:spPr>
            <a:xfrm>
              <a:off x="2206511" y="2396873"/>
              <a:ext cx="288900" cy="0"/>
            </a:xfrm>
            <a:prstGeom prst="straightConnector1">
              <a:avLst/>
            </a:prstGeom>
            <a:noFill/>
            <a:ln cap="flat" cmpd="sng" w="19050">
              <a:solidFill>
                <a:schemeClr val="dk2"/>
              </a:solidFill>
              <a:prstDash val="solid"/>
              <a:round/>
              <a:headEnd len="med" w="med" type="none"/>
              <a:tailEnd len="med" w="med" type="triangle"/>
            </a:ln>
          </p:spPr>
        </p:cxnSp>
        <p:cxnSp>
          <p:nvCxnSpPr>
            <p:cNvPr id="164" name="Google Shape;164;p20"/>
            <p:cNvCxnSpPr/>
            <p:nvPr/>
          </p:nvCxnSpPr>
          <p:spPr>
            <a:xfrm rot="10800000">
              <a:off x="1830696" y="2390855"/>
              <a:ext cx="260700" cy="0"/>
            </a:xfrm>
            <a:prstGeom prst="straightConnector1">
              <a:avLst/>
            </a:prstGeom>
            <a:noFill/>
            <a:ln cap="flat" cmpd="sng" w="19050">
              <a:solidFill>
                <a:schemeClr val="dk2"/>
              </a:solidFill>
              <a:prstDash val="solid"/>
              <a:round/>
              <a:headEnd len="med" w="med" type="none"/>
              <a:tailEnd len="med" w="med" type="triangle"/>
            </a:ln>
          </p:spPr>
        </p:cxnSp>
      </p:grpSp>
      <p:sp>
        <p:nvSpPr>
          <p:cNvPr id="165" name="Google Shape;165;p20"/>
          <p:cNvSpPr txBox="1"/>
          <p:nvPr/>
        </p:nvSpPr>
        <p:spPr>
          <a:xfrm>
            <a:off x="169901" y="554500"/>
            <a:ext cx="3406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Goal: Move outer ring to the left</a:t>
            </a:r>
            <a:endParaRPr sz="17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p:nvPr/>
        </p:nvSpPr>
        <p:spPr>
          <a:xfrm rot="-4403086">
            <a:off x="2436289" y="282773"/>
            <a:ext cx="7916960" cy="11248044"/>
          </a:xfrm>
          <a:prstGeom prst="arc">
            <a:avLst>
              <a:gd fmla="val 16200000" name="adj1"/>
              <a:gd fmla="val 0" name="adj2"/>
            </a:avLst>
          </a:prstGeom>
          <a:noFill/>
          <a:ln cap="flat" cmpd="sng" w="38100">
            <a:solidFill>
              <a:srgbClr val="434343"/>
            </a:solidFill>
            <a:prstDash val="dash"/>
            <a:round/>
            <a:headEnd len="sm" w="sm" type="stealth"/>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171" name="Google Shape;171;p21"/>
          <p:cNvSpPr/>
          <p:nvPr/>
        </p:nvSpPr>
        <p:spPr>
          <a:xfrm rot="-10669139">
            <a:off x="4912780" y="2605440"/>
            <a:ext cx="1040554" cy="130026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rot="-532686">
            <a:off x="3944329" y="1041739"/>
            <a:ext cx="623976" cy="1352073"/>
          </a:xfrm>
          <a:prstGeom prst="rect">
            <a:avLst/>
          </a:prstGeom>
          <a:solidFill>
            <a:srgbClr val="D9EAD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nvSpPr>
        <p:spPr>
          <a:xfrm rot="-532251">
            <a:off x="4158602" y="1822389"/>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174" name="Google Shape;174;p21"/>
          <p:cNvSpPr txBox="1"/>
          <p:nvPr/>
        </p:nvSpPr>
        <p:spPr>
          <a:xfrm rot="-532251">
            <a:off x="4035060" y="1030865"/>
            <a:ext cx="1352073" cy="523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175" name="Google Shape;175;p21"/>
          <p:cNvSpPr txBox="1"/>
          <p:nvPr/>
        </p:nvSpPr>
        <p:spPr>
          <a:xfrm>
            <a:off x="5235656" y="3335114"/>
            <a:ext cx="13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N</a:t>
            </a:r>
            <a:endParaRPr sz="2200"/>
          </a:p>
        </p:txBody>
      </p:sp>
      <p:sp>
        <p:nvSpPr>
          <p:cNvPr id="176" name="Google Shape;176;p21"/>
          <p:cNvSpPr txBox="1"/>
          <p:nvPr/>
        </p:nvSpPr>
        <p:spPr>
          <a:xfrm>
            <a:off x="5235647" y="2670725"/>
            <a:ext cx="58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S</a:t>
            </a:r>
            <a:endParaRPr sz="2200"/>
          </a:p>
        </p:txBody>
      </p:sp>
      <p:sp>
        <p:nvSpPr>
          <p:cNvPr id="177" name="Google Shape;177;p21"/>
          <p:cNvSpPr/>
          <p:nvPr/>
        </p:nvSpPr>
        <p:spPr>
          <a:xfrm rot="10160081">
            <a:off x="3957985" y="2689501"/>
            <a:ext cx="1040678" cy="130034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txBox="1"/>
          <p:nvPr/>
        </p:nvSpPr>
        <p:spPr>
          <a:xfrm rot="-771284">
            <a:off x="5143469" y="3214340"/>
            <a:ext cx="54342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179" name="Google Shape;179;p21"/>
          <p:cNvSpPr txBox="1"/>
          <p:nvPr/>
        </p:nvSpPr>
        <p:spPr>
          <a:xfrm rot="-770758">
            <a:off x="4197121" y="2656553"/>
            <a:ext cx="1352040" cy="52340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180" name="Google Shape;180;p21"/>
          <p:cNvSpPr/>
          <p:nvPr/>
        </p:nvSpPr>
        <p:spPr>
          <a:xfrm rot="9407434">
            <a:off x="3029269" y="3008659"/>
            <a:ext cx="1040617" cy="1300170"/>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p>
        </p:txBody>
      </p:sp>
      <p:sp>
        <p:nvSpPr>
          <p:cNvPr id="182" name="Google Shape;182;p21"/>
          <p:cNvSpPr/>
          <p:nvPr/>
        </p:nvSpPr>
        <p:spPr>
          <a:xfrm rot="-8205161">
            <a:off x="7563624" y="3733704"/>
            <a:ext cx="1040358" cy="130031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rot="-8975837">
            <a:off x="6788881" y="3169913"/>
            <a:ext cx="1040360" cy="1300233"/>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rot="-9727430">
            <a:off x="5878610" y="2799813"/>
            <a:ext cx="1040850" cy="1300132"/>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rot="8535672">
            <a:off x="2180577" y="3534778"/>
            <a:ext cx="1040580" cy="130009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rot="7765107">
            <a:off x="1502421" y="4211399"/>
            <a:ext cx="1040349" cy="1300276"/>
          </a:xfrm>
          <a:prstGeom prst="trapezoid">
            <a:avLst>
              <a:gd fmla="val 25000" name="adj"/>
            </a:avLst>
          </a:prstGeom>
          <a:solidFill>
            <a:srgbClr val="C9DAF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21"/>
          <p:cNvGrpSpPr/>
          <p:nvPr/>
        </p:nvGrpSpPr>
        <p:grpSpPr>
          <a:xfrm>
            <a:off x="4760636" y="2336747"/>
            <a:ext cx="664714" cy="6018"/>
            <a:chOff x="1830696" y="2390855"/>
            <a:chExt cx="664714" cy="6018"/>
          </a:xfrm>
        </p:grpSpPr>
        <p:cxnSp>
          <p:nvCxnSpPr>
            <p:cNvPr id="188" name="Google Shape;188;p21"/>
            <p:cNvCxnSpPr/>
            <p:nvPr/>
          </p:nvCxnSpPr>
          <p:spPr>
            <a:xfrm>
              <a:off x="2206511" y="2396873"/>
              <a:ext cx="288900" cy="0"/>
            </a:xfrm>
            <a:prstGeom prst="straightConnector1">
              <a:avLst/>
            </a:prstGeom>
            <a:noFill/>
            <a:ln cap="flat" cmpd="sng" w="19050">
              <a:solidFill>
                <a:schemeClr val="dk2"/>
              </a:solidFill>
              <a:prstDash val="solid"/>
              <a:round/>
              <a:headEnd len="med" w="med" type="none"/>
              <a:tailEnd len="med" w="med" type="triangle"/>
            </a:ln>
          </p:spPr>
        </p:cxnSp>
        <p:cxnSp>
          <p:nvCxnSpPr>
            <p:cNvPr id="189" name="Google Shape;189;p21"/>
            <p:cNvCxnSpPr/>
            <p:nvPr/>
          </p:nvCxnSpPr>
          <p:spPr>
            <a:xfrm rot="10800000">
              <a:off x="1830696" y="2390855"/>
              <a:ext cx="260700" cy="0"/>
            </a:xfrm>
            <a:prstGeom prst="straightConnector1">
              <a:avLst/>
            </a:prstGeom>
            <a:noFill/>
            <a:ln cap="flat" cmpd="sng" w="19050">
              <a:solidFill>
                <a:schemeClr val="dk2"/>
              </a:solidFill>
              <a:prstDash val="solid"/>
              <a:round/>
              <a:headEnd len="med" w="med" type="none"/>
              <a:tailEnd len="med" w="med" type="triangle"/>
            </a:ln>
          </p:spPr>
        </p:cxnSp>
      </p:grpSp>
      <p:sp>
        <p:nvSpPr>
          <p:cNvPr id="190" name="Google Shape;190;p21"/>
          <p:cNvSpPr txBox="1"/>
          <p:nvPr/>
        </p:nvSpPr>
        <p:spPr>
          <a:xfrm rot="-1523395">
            <a:off x="3479634" y="3621657"/>
            <a:ext cx="785025"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191" name="Google Shape;191;p21"/>
          <p:cNvSpPr txBox="1"/>
          <p:nvPr/>
        </p:nvSpPr>
        <p:spPr>
          <a:xfrm rot="-1523209">
            <a:off x="3186001" y="2982759"/>
            <a:ext cx="965649" cy="52335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